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4"/>
    <p:sldMasterId id="2147483667" r:id="rId5"/>
    <p:sldMasterId id="2147483692" r:id="rId6"/>
    <p:sldMasterId id="2147483697" r:id="rId7"/>
  </p:sldMasterIdLst>
  <p:notesMasterIdLst>
    <p:notesMasterId r:id="rId59"/>
  </p:notesMasterIdLst>
  <p:sldIdLst>
    <p:sldId id="277" r:id="rId8"/>
    <p:sldId id="392" r:id="rId9"/>
    <p:sldId id="393" r:id="rId10"/>
    <p:sldId id="394" r:id="rId11"/>
    <p:sldId id="395" r:id="rId12"/>
    <p:sldId id="396" r:id="rId13"/>
    <p:sldId id="397" r:id="rId14"/>
    <p:sldId id="398" r:id="rId15"/>
    <p:sldId id="399" r:id="rId16"/>
    <p:sldId id="400" r:id="rId17"/>
    <p:sldId id="401" r:id="rId18"/>
    <p:sldId id="402" r:id="rId19"/>
    <p:sldId id="403" r:id="rId20"/>
    <p:sldId id="404" r:id="rId21"/>
    <p:sldId id="405" r:id="rId22"/>
    <p:sldId id="406" r:id="rId23"/>
    <p:sldId id="407" r:id="rId24"/>
    <p:sldId id="408" r:id="rId25"/>
    <p:sldId id="409" r:id="rId26"/>
    <p:sldId id="410" r:id="rId27"/>
    <p:sldId id="411" r:id="rId28"/>
    <p:sldId id="412" r:id="rId29"/>
    <p:sldId id="413" r:id="rId30"/>
    <p:sldId id="414" r:id="rId31"/>
    <p:sldId id="415" r:id="rId32"/>
    <p:sldId id="416" r:id="rId33"/>
    <p:sldId id="417" r:id="rId34"/>
    <p:sldId id="418" r:id="rId35"/>
    <p:sldId id="419" r:id="rId36"/>
    <p:sldId id="420" r:id="rId37"/>
    <p:sldId id="421" r:id="rId38"/>
    <p:sldId id="422" r:id="rId39"/>
    <p:sldId id="423" r:id="rId40"/>
    <p:sldId id="424" r:id="rId41"/>
    <p:sldId id="425" r:id="rId42"/>
    <p:sldId id="426" r:id="rId43"/>
    <p:sldId id="427" r:id="rId44"/>
    <p:sldId id="428" r:id="rId45"/>
    <p:sldId id="429" r:id="rId46"/>
    <p:sldId id="430" r:id="rId47"/>
    <p:sldId id="431" r:id="rId48"/>
    <p:sldId id="432" r:id="rId49"/>
    <p:sldId id="433" r:id="rId50"/>
    <p:sldId id="434" r:id="rId51"/>
    <p:sldId id="435" r:id="rId52"/>
    <p:sldId id="436" r:id="rId53"/>
    <p:sldId id="437" r:id="rId54"/>
    <p:sldId id="438" r:id="rId55"/>
    <p:sldId id="439" r:id="rId56"/>
    <p:sldId id="440" r:id="rId57"/>
    <p:sldId id="441" r:id="rId58"/>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4CC599A-FB57-48EC-B2EC-23CACD8DB5A3}">
          <p14:sldIdLst>
            <p14:sldId id="277"/>
            <p14:sldId id="392"/>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37"/>
            <p14:sldId id="438"/>
            <p14:sldId id="439"/>
            <p14:sldId id="440"/>
            <p14:sldId id="44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h Price" initials="JP" lastIdx="4" clrIdx="0">
    <p:extLst>
      <p:ext uri="{19B8F6BF-5375-455C-9EA6-DF929625EA0E}">
        <p15:presenceInfo xmlns:p15="http://schemas.microsoft.com/office/powerpoint/2012/main" userId="757d30a957c97d2f" providerId="Windows Live"/>
      </p:ext>
    </p:extLst>
  </p:cmAuthor>
  <p:cmAuthor id="2" name="Price, Josh" initials="PJ" lastIdx="3" clrIdx="1">
    <p:extLst>
      <p:ext uri="{19B8F6BF-5375-455C-9EA6-DF929625EA0E}">
        <p15:presenceInfo xmlns:p15="http://schemas.microsoft.com/office/powerpoint/2012/main" userId="Price, Jos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200"/>
    <a:srgbClr val="3B3C3E"/>
    <a:srgbClr val="77797C"/>
    <a:srgbClr val="000000"/>
    <a:srgbClr val="FD6D0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4" autoAdjust="0"/>
    <p:restoredTop sz="90247" autoAdjust="0"/>
  </p:normalViewPr>
  <p:slideViewPr>
    <p:cSldViewPr snapToGrid="0" snapToObjects="1">
      <p:cViewPr varScale="1">
        <p:scale>
          <a:sx n="86" d="100"/>
          <a:sy n="86" d="100"/>
        </p:scale>
        <p:origin x="1354"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notesMaster" Target="notesMasters/notesMaster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85266B4A-EAF0-4F55-905C-CE8478E58644}" type="datetimeFigureOut">
              <a:rPr lang="en-US" smtClean="0"/>
              <a:t>11/20/2024</a:t>
            </a:fld>
            <a:endParaRPr lang="en-US"/>
          </a:p>
        </p:txBody>
      </p:sp>
      <p:sp>
        <p:nvSpPr>
          <p:cNvPr id="4" name="Slide Image Placeholder 3"/>
          <p:cNvSpPr>
            <a:spLocks noGrp="1" noRot="1" noChangeAspect="1"/>
          </p:cNvSpPr>
          <p:nvPr>
            <p:ph type="sldImg" idx="2"/>
          </p:nvPr>
        </p:nvSpPr>
        <p:spPr>
          <a:xfrm>
            <a:off x="1497013" y="1200150"/>
            <a:ext cx="4321175"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D9B73AD0-FEC2-4B29-8E95-0E4F2AD70204}" type="slidenum">
              <a:rPr lang="en-US" smtClean="0"/>
              <a:t>‹#›</a:t>
            </a:fld>
            <a:endParaRPr lang="en-US"/>
          </a:p>
        </p:txBody>
      </p:sp>
    </p:spTree>
    <p:extLst>
      <p:ext uri="{BB962C8B-B14F-4D97-AF65-F5344CB8AC3E}">
        <p14:creationId xmlns:p14="http://schemas.microsoft.com/office/powerpoint/2010/main" val="22289604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en.wikipedia.org/wiki/K-means%2B%2B"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6C642-B390-7747-AA8F-A141223451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0BDAF5-C3CE-7488-C491-42671AFC2D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7F65F9-D761-C2F2-43DF-426A3D3FAEA8}"/>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2BB618C6-6902-D82B-3360-6B47551BC1E6}"/>
              </a:ext>
            </a:extLst>
          </p:cNvPr>
          <p:cNvSpPr>
            <a:spLocks noGrp="1"/>
          </p:cNvSpPr>
          <p:nvPr>
            <p:ph type="sldNum" sz="quarter" idx="10"/>
          </p:nvPr>
        </p:nvSpPr>
        <p:spPr/>
        <p:txBody>
          <a:bodyPr/>
          <a:lstStyle/>
          <a:p>
            <a:fld id="{D9B73AD0-FEC2-4B29-8E95-0E4F2AD70204}" type="slidenum">
              <a:rPr lang="en-US" smtClean="0"/>
              <a:t>1</a:t>
            </a:fld>
            <a:endParaRPr lang="en-US"/>
          </a:p>
        </p:txBody>
      </p:sp>
    </p:spTree>
    <p:extLst>
      <p:ext uri="{BB962C8B-B14F-4D97-AF65-F5344CB8AC3E}">
        <p14:creationId xmlns:p14="http://schemas.microsoft.com/office/powerpoint/2010/main" val="1210974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71C20-4960-16B8-4388-96F49207AE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A247EC-26B6-8B22-6E1A-B2C43C11EE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B801D4-798B-FE40-071A-394A8F8FE064}"/>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3734F578-D298-9724-2AC9-0FAF5B01C13A}"/>
              </a:ext>
            </a:extLst>
          </p:cNvPr>
          <p:cNvSpPr>
            <a:spLocks noGrp="1"/>
          </p:cNvSpPr>
          <p:nvPr>
            <p:ph type="sldNum" sz="quarter" idx="5"/>
          </p:nvPr>
        </p:nvSpPr>
        <p:spPr/>
        <p:txBody>
          <a:bodyPr/>
          <a:lstStyle/>
          <a:p>
            <a:fld id="{D9B73AD0-FEC2-4B29-8E95-0E4F2AD70204}" type="slidenum">
              <a:rPr lang="en-US" smtClean="0"/>
              <a:t>10</a:t>
            </a:fld>
            <a:endParaRPr lang="en-US"/>
          </a:p>
        </p:txBody>
      </p:sp>
    </p:spTree>
    <p:extLst>
      <p:ext uri="{BB962C8B-B14F-4D97-AF65-F5344CB8AC3E}">
        <p14:creationId xmlns:p14="http://schemas.microsoft.com/office/powerpoint/2010/main" val="2085022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64022-5ADC-62A4-D851-593BD11C70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3E5789-5FDB-B3EE-CAC8-589D33A8A3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D3D7AC-9E25-D58E-130E-EC8F403350D9}"/>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3CB4162C-3812-542B-949A-7ED702D06917}"/>
              </a:ext>
            </a:extLst>
          </p:cNvPr>
          <p:cNvSpPr>
            <a:spLocks noGrp="1"/>
          </p:cNvSpPr>
          <p:nvPr>
            <p:ph type="sldNum" sz="quarter" idx="5"/>
          </p:nvPr>
        </p:nvSpPr>
        <p:spPr/>
        <p:txBody>
          <a:bodyPr/>
          <a:lstStyle/>
          <a:p>
            <a:fld id="{D9B73AD0-FEC2-4B29-8E95-0E4F2AD70204}" type="slidenum">
              <a:rPr lang="en-US" smtClean="0"/>
              <a:t>11</a:t>
            </a:fld>
            <a:endParaRPr lang="en-US"/>
          </a:p>
        </p:txBody>
      </p:sp>
    </p:spTree>
    <p:extLst>
      <p:ext uri="{BB962C8B-B14F-4D97-AF65-F5344CB8AC3E}">
        <p14:creationId xmlns:p14="http://schemas.microsoft.com/office/powerpoint/2010/main" val="2079062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E5B04-1CE3-E8FE-4CF6-FE9E0FBDF7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4A25C2-54B2-B0A9-7030-C483336959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B80B89-F719-DBCF-AF2F-F1689A7774CC}"/>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09429055-048E-F932-2D10-A52AFE323D2C}"/>
              </a:ext>
            </a:extLst>
          </p:cNvPr>
          <p:cNvSpPr>
            <a:spLocks noGrp="1"/>
          </p:cNvSpPr>
          <p:nvPr>
            <p:ph type="sldNum" sz="quarter" idx="5"/>
          </p:nvPr>
        </p:nvSpPr>
        <p:spPr/>
        <p:txBody>
          <a:bodyPr/>
          <a:lstStyle/>
          <a:p>
            <a:fld id="{D9B73AD0-FEC2-4B29-8E95-0E4F2AD70204}" type="slidenum">
              <a:rPr lang="en-US" smtClean="0"/>
              <a:t>12</a:t>
            </a:fld>
            <a:endParaRPr lang="en-US"/>
          </a:p>
        </p:txBody>
      </p:sp>
    </p:spTree>
    <p:extLst>
      <p:ext uri="{BB962C8B-B14F-4D97-AF65-F5344CB8AC3E}">
        <p14:creationId xmlns:p14="http://schemas.microsoft.com/office/powerpoint/2010/main" val="11753903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4439CF-5D7E-B90A-C77B-6897B889A0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8D9874-73AB-2590-E075-BA46CA13CF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D4EE8D-54A2-8F95-98CA-72BA91D87CC0}"/>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34E78B9A-B059-3B84-D88D-B20067B854A1}"/>
              </a:ext>
            </a:extLst>
          </p:cNvPr>
          <p:cNvSpPr>
            <a:spLocks noGrp="1"/>
          </p:cNvSpPr>
          <p:nvPr>
            <p:ph type="sldNum" sz="quarter" idx="5"/>
          </p:nvPr>
        </p:nvSpPr>
        <p:spPr/>
        <p:txBody>
          <a:bodyPr/>
          <a:lstStyle/>
          <a:p>
            <a:fld id="{D9B73AD0-FEC2-4B29-8E95-0E4F2AD70204}" type="slidenum">
              <a:rPr lang="en-US" smtClean="0"/>
              <a:t>13</a:t>
            </a:fld>
            <a:endParaRPr lang="en-US"/>
          </a:p>
        </p:txBody>
      </p:sp>
    </p:spTree>
    <p:extLst>
      <p:ext uri="{BB962C8B-B14F-4D97-AF65-F5344CB8AC3E}">
        <p14:creationId xmlns:p14="http://schemas.microsoft.com/office/powerpoint/2010/main" val="21329710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43E08-54BA-FCB5-3C49-299C239934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1AA4A4-4194-E833-E989-3DA68BDE29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AB8B92-5D48-F5AD-2579-E128DFE6EF25}"/>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44439F91-50CF-A3BD-0693-7C852A81A5FC}"/>
              </a:ext>
            </a:extLst>
          </p:cNvPr>
          <p:cNvSpPr>
            <a:spLocks noGrp="1"/>
          </p:cNvSpPr>
          <p:nvPr>
            <p:ph type="sldNum" sz="quarter" idx="5"/>
          </p:nvPr>
        </p:nvSpPr>
        <p:spPr/>
        <p:txBody>
          <a:bodyPr/>
          <a:lstStyle/>
          <a:p>
            <a:fld id="{D9B73AD0-FEC2-4B29-8E95-0E4F2AD70204}" type="slidenum">
              <a:rPr lang="en-US" smtClean="0"/>
              <a:t>14</a:t>
            </a:fld>
            <a:endParaRPr lang="en-US"/>
          </a:p>
        </p:txBody>
      </p:sp>
    </p:spTree>
    <p:extLst>
      <p:ext uri="{BB962C8B-B14F-4D97-AF65-F5344CB8AC3E}">
        <p14:creationId xmlns:p14="http://schemas.microsoft.com/office/powerpoint/2010/main" val="1244141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C50A0-504D-2E2E-EAFF-54302C8A74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44CD3B-810F-DF5A-2A3B-A3B52833FD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F7245B-1CFA-F8F4-8B1C-3203514E90EC}"/>
              </a:ext>
            </a:extLst>
          </p:cNvPr>
          <p:cNvSpPr>
            <a:spLocks noGrp="1"/>
          </p:cNvSpPr>
          <p:nvPr>
            <p:ph type="body" idx="1"/>
          </p:nvPr>
        </p:nvSpPr>
        <p:spPr/>
        <p:txBody>
          <a:bodyPr/>
          <a:lstStyle/>
          <a:p>
            <a:r>
              <a:rPr lang="en-US" altLang="zh-CN" sz="1300" dirty="0"/>
              <a:t>It is splits the data into a given number of folds (usually 5 or 10). The algorithm is tested by holding out examples from one fold at a time; the model is induced from other folds and examples from the held out fold are classified. This is repeated for all the folds</a:t>
            </a:r>
            <a:endParaRPr lang="en-US" dirty="0"/>
          </a:p>
        </p:txBody>
      </p:sp>
      <p:sp>
        <p:nvSpPr>
          <p:cNvPr id="4" name="Slide Number Placeholder 3">
            <a:extLst>
              <a:ext uri="{FF2B5EF4-FFF2-40B4-BE49-F238E27FC236}">
                <a16:creationId xmlns:a16="http://schemas.microsoft.com/office/drawing/2014/main" id="{D22237A3-57E1-49E6-D52A-7253AB428A00}"/>
              </a:ext>
            </a:extLst>
          </p:cNvPr>
          <p:cNvSpPr>
            <a:spLocks noGrp="1"/>
          </p:cNvSpPr>
          <p:nvPr>
            <p:ph type="sldNum" sz="quarter" idx="5"/>
          </p:nvPr>
        </p:nvSpPr>
        <p:spPr/>
        <p:txBody>
          <a:bodyPr/>
          <a:lstStyle/>
          <a:p>
            <a:fld id="{D9B73AD0-FEC2-4B29-8E95-0E4F2AD70204}" type="slidenum">
              <a:rPr lang="en-US" smtClean="0"/>
              <a:t>15</a:t>
            </a:fld>
            <a:endParaRPr lang="en-US"/>
          </a:p>
        </p:txBody>
      </p:sp>
    </p:spTree>
    <p:extLst>
      <p:ext uri="{BB962C8B-B14F-4D97-AF65-F5344CB8AC3E}">
        <p14:creationId xmlns:p14="http://schemas.microsoft.com/office/powerpoint/2010/main" val="39195719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0DB52-82D6-41E5-F5D7-3EA3977575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A68124-4B2D-DCCA-AF44-55B0996FD1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848374-489D-28D2-A9F8-AFDA1D5C63C0}"/>
              </a:ext>
            </a:extLst>
          </p:cNvPr>
          <p:cNvSpPr>
            <a:spLocks noGrp="1"/>
          </p:cNvSpPr>
          <p:nvPr>
            <p:ph type="body" idx="1"/>
          </p:nvPr>
        </p:nvSpPr>
        <p:spPr/>
        <p:txBody>
          <a:bodyPr/>
          <a:lstStyle/>
          <a:p>
            <a:r>
              <a:rPr lang="en-US" b="0" i="0" dirty="0">
                <a:effectLst/>
                <a:latin typeface="system-ui"/>
              </a:rPr>
              <a:t>The </a:t>
            </a:r>
            <a:r>
              <a:rPr lang="en-US" b="1" i="0" dirty="0">
                <a:effectLst/>
                <a:latin typeface="system-ui"/>
              </a:rPr>
              <a:t>F1</a:t>
            </a:r>
            <a:r>
              <a:rPr lang="en-US" b="0" i="0" dirty="0">
                <a:effectLst/>
                <a:latin typeface="system-ui"/>
              </a:rPr>
              <a:t> score is a measure of a test’s accuracy. It considers both the precision and the recall of the test to compute the score. The F1 score can be interpreted as a weighted average of the precision and recall, where an F1 score reaches its best value at 1 and worst at 0.</a:t>
            </a:r>
            <a:endParaRPr lang="en-US" dirty="0"/>
          </a:p>
        </p:txBody>
      </p:sp>
      <p:sp>
        <p:nvSpPr>
          <p:cNvPr id="4" name="Slide Number Placeholder 3">
            <a:extLst>
              <a:ext uri="{FF2B5EF4-FFF2-40B4-BE49-F238E27FC236}">
                <a16:creationId xmlns:a16="http://schemas.microsoft.com/office/drawing/2014/main" id="{508BD630-1041-A536-81BD-B110BCB3BC36}"/>
              </a:ext>
            </a:extLst>
          </p:cNvPr>
          <p:cNvSpPr>
            <a:spLocks noGrp="1"/>
          </p:cNvSpPr>
          <p:nvPr>
            <p:ph type="sldNum" sz="quarter" idx="5"/>
          </p:nvPr>
        </p:nvSpPr>
        <p:spPr/>
        <p:txBody>
          <a:bodyPr/>
          <a:lstStyle/>
          <a:p>
            <a:fld id="{D9B73AD0-FEC2-4B29-8E95-0E4F2AD70204}" type="slidenum">
              <a:rPr lang="en-US" smtClean="0"/>
              <a:t>16</a:t>
            </a:fld>
            <a:endParaRPr lang="en-US"/>
          </a:p>
        </p:txBody>
      </p:sp>
    </p:spTree>
    <p:extLst>
      <p:ext uri="{BB962C8B-B14F-4D97-AF65-F5344CB8AC3E}">
        <p14:creationId xmlns:p14="http://schemas.microsoft.com/office/powerpoint/2010/main" val="23797768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D5313-09D1-0940-C89C-6E13E8FAD2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8C66F1-0682-FAE1-D582-F567DCE3FF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1E5D81-1D54-DB4A-3C78-5AAC83715163}"/>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57AA92A7-7376-9CFE-6113-5AB1A18B4CE4}"/>
              </a:ext>
            </a:extLst>
          </p:cNvPr>
          <p:cNvSpPr>
            <a:spLocks noGrp="1"/>
          </p:cNvSpPr>
          <p:nvPr>
            <p:ph type="sldNum" sz="quarter" idx="5"/>
          </p:nvPr>
        </p:nvSpPr>
        <p:spPr/>
        <p:txBody>
          <a:bodyPr/>
          <a:lstStyle/>
          <a:p>
            <a:fld id="{D9B73AD0-FEC2-4B29-8E95-0E4F2AD70204}" type="slidenum">
              <a:rPr lang="en-US" smtClean="0"/>
              <a:t>17</a:t>
            </a:fld>
            <a:endParaRPr lang="en-US"/>
          </a:p>
        </p:txBody>
      </p:sp>
    </p:spTree>
    <p:extLst>
      <p:ext uri="{BB962C8B-B14F-4D97-AF65-F5344CB8AC3E}">
        <p14:creationId xmlns:p14="http://schemas.microsoft.com/office/powerpoint/2010/main" val="4185786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D9B73AD0-FEC2-4B29-8E95-0E4F2AD70204}" type="slidenum">
              <a:rPr lang="en-US" smtClean="0"/>
              <a:t>18</a:t>
            </a:fld>
            <a:endParaRPr lang="en-US"/>
          </a:p>
        </p:txBody>
      </p:sp>
    </p:spTree>
    <p:extLst>
      <p:ext uri="{BB962C8B-B14F-4D97-AF65-F5344CB8AC3E}">
        <p14:creationId xmlns:p14="http://schemas.microsoft.com/office/powerpoint/2010/main" val="2022770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A3BC1-CF2E-3280-C120-A8D30C166C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58C0DF-5AD7-4225-6CBF-A4E4E22587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878D18-1DCC-2DB0-1173-7ACC29F1E35C}"/>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B322FBBE-B693-3DED-7D15-17B0E3F9D3C3}"/>
              </a:ext>
            </a:extLst>
          </p:cNvPr>
          <p:cNvSpPr>
            <a:spLocks noGrp="1"/>
          </p:cNvSpPr>
          <p:nvPr>
            <p:ph type="sldNum" sz="quarter" idx="5"/>
          </p:nvPr>
        </p:nvSpPr>
        <p:spPr/>
        <p:txBody>
          <a:bodyPr/>
          <a:lstStyle/>
          <a:p>
            <a:fld id="{D9B73AD0-FEC2-4B29-8E95-0E4F2AD70204}" type="slidenum">
              <a:rPr lang="en-US" smtClean="0"/>
              <a:t>19</a:t>
            </a:fld>
            <a:endParaRPr lang="en-US"/>
          </a:p>
        </p:txBody>
      </p:sp>
    </p:spTree>
    <p:extLst>
      <p:ext uri="{BB962C8B-B14F-4D97-AF65-F5344CB8AC3E}">
        <p14:creationId xmlns:p14="http://schemas.microsoft.com/office/powerpoint/2010/main" val="1622997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4EFA56-FAE0-C038-9284-D65AE34BCD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161E8B-E498-00E4-7D9E-3146438DE3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C4DBE3-8A7C-7B12-77DA-7B30A884A9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0877C97-BF58-1D49-3DA2-D495F36ACC77}"/>
              </a:ext>
            </a:extLst>
          </p:cNvPr>
          <p:cNvSpPr>
            <a:spLocks noGrp="1"/>
          </p:cNvSpPr>
          <p:nvPr>
            <p:ph type="sldNum" sz="quarter" idx="5"/>
          </p:nvPr>
        </p:nvSpPr>
        <p:spPr/>
        <p:txBody>
          <a:bodyPr/>
          <a:lstStyle/>
          <a:p>
            <a:fld id="{D9B73AD0-FEC2-4B29-8E95-0E4F2AD70204}" type="slidenum">
              <a:rPr lang="en-US" smtClean="0"/>
              <a:t>2</a:t>
            </a:fld>
            <a:endParaRPr lang="en-US"/>
          </a:p>
        </p:txBody>
      </p:sp>
    </p:spTree>
    <p:extLst>
      <p:ext uri="{BB962C8B-B14F-4D97-AF65-F5344CB8AC3E}">
        <p14:creationId xmlns:p14="http://schemas.microsoft.com/office/powerpoint/2010/main" val="37600759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80A9C-D93D-EAC8-D5A1-10BD2223F0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24E2DB-33A1-3071-1867-D6DB1A1C24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019AB6-11A2-3BFF-3EB9-EA9E3CB7150A}"/>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2F64A060-C6EE-E9B9-89FE-B5E1C0017809}"/>
              </a:ext>
            </a:extLst>
          </p:cNvPr>
          <p:cNvSpPr>
            <a:spLocks noGrp="1"/>
          </p:cNvSpPr>
          <p:nvPr>
            <p:ph type="sldNum" sz="quarter" idx="5"/>
          </p:nvPr>
        </p:nvSpPr>
        <p:spPr/>
        <p:txBody>
          <a:bodyPr/>
          <a:lstStyle/>
          <a:p>
            <a:fld id="{D9B73AD0-FEC2-4B29-8E95-0E4F2AD70204}" type="slidenum">
              <a:rPr lang="en-US" smtClean="0"/>
              <a:t>20</a:t>
            </a:fld>
            <a:endParaRPr lang="en-US"/>
          </a:p>
        </p:txBody>
      </p:sp>
    </p:spTree>
    <p:extLst>
      <p:ext uri="{BB962C8B-B14F-4D97-AF65-F5344CB8AC3E}">
        <p14:creationId xmlns:p14="http://schemas.microsoft.com/office/powerpoint/2010/main" val="19673335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33120-5AE2-A342-21A9-38E9DA78A5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2199B6-9CB4-D682-1167-A45260ECB1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DF8FD7-88E4-98ED-FAF0-B1356FD49357}"/>
              </a:ext>
            </a:extLst>
          </p:cNvPr>
          <p:cNvSpPr>
            <a:spLocks noGrp="1"/>
          </p:cNvSpPr>
          <p:nvPr>
            <p:ph type="body" idx="1"/>
          </p:nvPr>
        </p:nvSpPr>
        <p:spPr/>
        <p:txBody>
          <a:bodyPr/>
          <a:lstStyle/>
          <a:p>
            <a:r>
              <a:rPr lang="en-US" dirty="0"/>
              <a:t>shows the ratio of true </a:t>
            </a:r>
            <a:r>
              <a:rPr lang="en-US"/>
              <a:t>positive instances </a:t>
            </a:r>
            <a:r>
              <a:rPr lang="en-US" dirty="0"/>
              <a:t>and support, which is the fraction of positively </a:t>
            </a:r>
            <a:r>
              <a:rPr lang="en-US"/>
              <a:t>predicted instances </a:t>
            </a:r>
            <a:r>
              <a:rPr lang="en-US" dirty="0"/>
              <a:t>(the ratio of patients with a heart disease in the prediction), assuming that </a:t>
            </a:r>
            <a:r>
              <a:rPr lang="en-US"/>
              <a:t>the instances </a:t>
            </a:r>
            <a:r>
              <a:rPr lang="en-US" dirty="0"/>
              <a:t>are ordered according to the model's probability of being positive (e.g. how likely the person has the disease). The greater the area between the curve and the baseline (dashed diagonal line), the better the model.</a:t>
            </a:r>
          </a:p>
          <a:p>
            <a:r>
              <a:rPr lang="en-US" dirty="0"/>
              <a:t>(for example, people with heart disease)</a:t>
            </a:r>
          </a:p>
        </p:txBody>
      </p:sp>
      <p:sp>
        <p:nvSpPr>
          <p:cNvPr id="4" name="Slide Number Placeholder 3">
            <a:extLst>
              <a:ext uri="{FF2B5EF4-FFF2-40B4-BE49-F238E27FC236}">
                <a16:creationId xmlns:a16="http://schemas.microsoft.com/office/drawing/2014/main" id="{DBC0EFDE-DA95-36BD-452B-6EB838183F9F}"/>
              </a:ext>
            </a:extLst>
          </p:cNvPr>
          <p:cNvSpPr>
            <a:spLocks noGrp="1"/>
          </p:cNvSpPr>
          <p:nvPr>
            <p:ph type="sldNum" sz="quarter" idx="5"/>
          </p:nvPr>
        </p:nvSpPr>
        <p:spPr/>
        <p:txBody>
          <a:bodyPr/>
          <a:lstStyle/>
          <a:p>
            <a:fld id="{D9B73AD0-FEC2-4B29-8E95-0E4F2AD70204}" type="slidenum">
              <a:rPr lang="en-US" smtClean="0"/>
              <a:t>21</a:t>
            </a:fld>
            <a:endParaRPr lang="en-US"/>
          </a:p>
        </p:txBody>
      </p:sp>
    </p:spTree>
    <p:extLst>
      <p:ext uri="{BB962C8B-B14F-4D97-AF65-F5344CB8AC3E}">
        <p14:creationId xmlns:p14="http://schemas.microsoft.com/office/powerpoint/2010/main" val="1925401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1596CE-B15A-9E21-F89C-6F16D166C6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06AD11-9A02-EA58-6AC2-037B5791AD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F92A9F-9590-ACB5-398A-6A6F6FE4328A}"/>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1BC9DF3A-2842-2856-4B07-3AEC0D2E3D08}"/>
              </a:ext>
            </a:extLst>
          </p:cNvPr>
          <p:cNvSpPr>
            <a:spLocks noGrp="1"/>
          </p:cNvSpPr>
          <p:nvPr>
            <p:ph type="sldNum" sz="quarter" idx="5"/>
          </p:nvPr>
        </p:nvSpPr>
        <p:spPr/>
        <p:txBody>
          <a:bodyPr/>
          <a:lstStyle/>
          <a:p>
            <a:fld id="{D9B73AD0-FEC2-4B29-8E95-0E4F2AD70204}" type="slidenum">
              <a:rPr lang="en-US" smtClean="0"/>
              <a:t>22</a:t>
            </a:fld>
            <a:endParaRPr lang="en-US"/>
          </a:p>
        </p:txBody>
      </p:sp>
    </p:spTree>
    <p:extLst>
      <p:ext uri="{BB962C8B-B14F-4D97-AF65-F5344CB8AC3E}">
        <p14:creationId xmlns:p14="http://schemas.microsoft.com/office/powerpoint/2010/main" val="21499026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0B6A8E-1FAE-F03C-1EFC-FC4BB15212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A60488-BD1B-6460-0F9B-5910D718DC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D57219-7C8A-F446-BFEC-148E128302B6}"/>
              </a:ext>
            </a:extLst>
          </p:cNvPr>
          <p:cNvSpPr>
            <a:spLocks noGrp="1"/>
          </p:cNvSpPr>
          <p:nvPr>
            <p:ph type="body" idx="1"/>
          </p:nvPr>
        </p:nvSpPr>
        <p:spPr/>
        <p:txBody>
          <a:bodyPr/>
          <a:lstStyle/>
          <a:p>
            <a:r>
              <a:rPr lang="en-US" dirty="0"/>
              <a:t>Select 10 variables rerun the model with 10 </a:t>
            </a:r>
            <a:r>
              <a:rPr lang="en-US" dirty="0" err="1"/>
              <a:t>variabels</a:t>
            </a:r>
            <a:endParaRPr lang="en-US" dirty="0"/>
          </a:p>
        </p:txBody>
      </p:sp>
      <p:sp>
        <p:nvSpPr>
          <p:cNvPr id="4" name="Slide Number Placeholder 3">
            <a:extLst>
              <a:ext uri="{FF2B5EF4-FFF2-40B4-BE49-F238E27FC236}">
                <a16:creationId xmlns:a16="http://schemas.microsoft.com/office/drawing/2014/main" id="{4DBD64AE-9C94-1E2A-A99E-5BC7EC8C3214}"/>
              </a:ext>
            </a:extLst>
          </p:cNvPr>
          <p:cNvSpPr>
            <a:spLocks noGrp="1"/>
          </p:cNvSpPr>
          <p:nvPr>
            <p:ph type="sldNum" sz="quarter" idx="5"/>
          </p:nvPr>
        </p:nvSpPr>
        <p:spPr/>
        <p:txBody>
          <a:bodyPr/>
          <a:lstStyle/>
          <a:p>
            <a:fld id="{D9B73AD0-FEC2-4B29-8E95-0E4F2AD70204}" type="slidenum">
              <a:rPr lang="en-US" smtClean="0"/>
              <a:t>23</a:t>
            </a:fld>
            <a:endParaRPr lang="en-US"/>
          </a:p>
        </p:txBody>
      </p:sp>
    </p:spTree>
    <p:extLst>
      <p:ext uri="{BB962C8B-B14F-4D97-AF65-F5344CB8AC3E}">
        <p14:creationId xmlns:p14="http://schemas.microsoft.com/office/powerpoint/2010/main" val="27519586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4748B-BDF6-9BD0-ACC5-C1A330B37A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4AEDF4-CCEA-6904-4A99-A78A8B763F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7478EE-8EA0-1CD2-B169-A6185776F581}"/>
              </a:ext>
            </a:extLst>
          </p:cNvPr>
          <p:cNvSpPr>
            <a:spLocks noGrp="1"/>
          </p:cNvSpPr>
          <p:nvPr>
            <p:ph type="body" idx="1"/>
          </p:nvPr>
        </p:nvSpPr>
        <p:spPr/>
        <p:txBody>
          <a:bodyPr/>
          <a:lstStyle/>
          <a:p>
            <a:r>
              <a:rPr lang="en-US" dirty="0"/>
              <a:t>Select 10 variables rerun the model with 10 </a:t>
            </a:r>
            <a:r>
              <a:rPr lang="en-US" dirty="0" err="1"/>
              <a:t>variabels</a:t>
            </a:r>
            <a:endParaRPr lang="en-US" dirty="0"/>
          </a:p>
        </p:txBody>
      </p:sp>
      <p:sp>
        <p:nvSpPr>
          <p:cNvPr id="4" name="Slide Number Placeholder 3">
            <a:extLst>
              <a:ext uri="{FF2B5EF4-FFF2-40B4-BE49-F238E27FC236}">
                <a16:creationId xmlns:a16="http://schemas.microsoft.com/office/drawing/2014/main" id="{F88B6189-E4C6-E744-AC9D-992ED7FA630F}"/>
              </a:ext>
            </a:extLst>
          </p:cNvPr>
          <p:cNvSpPr>
            <a:spLocks noGrp="1"/>
          </p:cNvSpPr>
          <p:nvPr>
            <p:ph type="sldNum" sz="quarter" idx="5"/>
          </p:nvPr>
        </p:nvSpPr>
        <p:spPr/>
        <p:txBody>
          <a:bodyPr/>
          <a:lstStyle/>
          <a:p>
            <a:fld id="{D9B73AD0-FEC2-4B29-8E95-0E4F2AD70204}" type="slidenum">
              <a:rPr lang="en-US" smtClean="0"/>
              <a:t>24</a:t>
            </a:fld>
            <a:endParaRPr lang="en-US"/>
          </a:p>
        </p:txBody>
      </p:sp>
    </p:spTree>
    <p:extLst>
      <p:ext uri="{BB962C8B-B14F-4D97-AF65-F5344CB8AC3E}">
        <p14:creationId xmlns:p14="http://schemas.microsoft.com/office/powerpoint/2010/main" val="17567403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BA3C2-024C-3B79-4761-59AEADB8C4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9C9C68-8320-67B2-1C73-B3E78CB96C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FCAC9E-4C58-02EB-98BB-7918E213A49F}"/>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117BDEA9-042F-BD2F-DF7C-B12B728C0B01}"/>
              </a:ext>
            </a:extLst>
          </p:cNvPr>
          <p:cNvSpPr>
            <a:spLocks noGrp="1"/>
          </p:cNvSpPr>
          <p:nvPr>
            <p:ph type="sldNum" sz="quarter" idx="5"/>
          </p:nvPr>
        </p:nvSpPr>
        <p:spPr/>
        <p:txBody>
          <a:bodyPr/>
          <a:lstStyle/>
          <a:p>
            <a:fld id="{D9B73AD0-FEC2-4B29-8E95-0E4F2AD70204}" type="slidenum">
              <a:rPr lang="en-US" smtClean="0"/>
              <a:t>25</a:t>
            </a:fld>
            <a:endParaRPr lang="en-US"/>
          </a:p>
        </p:txBody>
      </p:sp>
    </p:spTree>
    <p:extLst>
      <p:ext uri="{BB962C8B-B14F-4D97-AF65-F5344CB8AC3E}">
        <p14:creationId xmlns:p14="http://schemas.microsoft.com/office/powerpoint/2010/main" val="31300020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560E9-D8DB-B2A5-580C-B73CADC091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DEB4BF-3E58-F231-B003-425BC42862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8B7530-AB2C-E89A-F62E-A9C0F6E5EC85}"/>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9F057C2F-76CB-BB01-FE71-2E27B0B3007A}"/>
              </a:ext>
            </a:extLst>
          </p:cNvPr>
          <p:cNvSpPr>
            <a:spLocks noGrp="1"/>
          </p:cNvSpPr>
          <p:nvPr>
            <p:ph type="sldNum" sz="quarter" idx="5"/>
          </p:nvPr>
        </p:nvSpPr>
        <p:spPr/>
        <p:txBody>
          <a:bodyPr/>
          <a:lstStyle/>
          <a:p>
            <a:fld id="{D9B73AD0-FEC2-4B29-8E95-0E4F2AD70204}" type="slidenum">
              <a:rPr lang="en-US" smtClean="0"/>
              <a:t>26</a:t>
            </a:fld>
            <a:endParaRPr lang="en-US"/>
          </a:p>
        </p:txBody>
      </p:sp>
    </p:spTree>
    <p:extLst>
      <p:ext uri="{BB962C8B-B14F-4D97-AF65-F5344CB8AC3E}">
        <p14:creationId xmlns:p14="http://schemas.microsoft.com/office/powerpoint/2010/main" val="36905146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DE238-A8E1-D78D-1842-03384F3F15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87B733-D5E7-9949-DA9D-9F0A65FF45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D24FC6-A552-D7C1-DFD4-979A4D217F61}"/>
              </a:ext>
            </a:extLst>
          </p:cNvPr>
          <p:cNvSpPr>
            <a:spLocks noGrp="1"/>
          </p:cNvSpPr>
          <p:nvPr>
            <p:ph type="body" idx="1"/>
          </p:nvPr>
        </p:nvSpPr>
        <p:spPr/>
        <p:txBody>
          <a:bodyPr/>
          <a:lstStyle/>
          <a:p>
            <a:pPr lvl="1"/>
            <a:r>
              <a:rPr lang="en-US" altLang="zh-CN" sz="1300" dirty="0"/>
              <a:t>Additional features can be added to Orange by installing </a:t>
            </a:r>
          </a:p>
          <a:p>
            <a:pPr marL="483306" lvl="1"/>
            <a:r>
              <a:rPr lang="en-US" altLang="zh-CN" sz="1300" dirty="0"/>
              <a:t>add-ons. You can find add-on manager in Options menu.</a:t>
            </a:r>
          </a:p>
          <a:p>
            <a:r>
              <a:rPr lang="en-US" dirty="0"/>
              <a:t>Explain Model widget explains classification and regression models with SHAP library. The widget gets a trained model and reference data on input. It uses the provided data to compute the contribution of each feature toward the prediction for a selected class.</a:t>
            </a:r>
          </a:p>
        </p:txBody>
      </p:sp>
      <p:sp>
        <p:nvSpPr>
          <p:cNvPr id="4" name="Slide Number Placeholder 3">
            <a:extLst>
              <a:ext uri="{FF2B5EF4-FFF2-40B4-BE49-F238E27FC236}">
                <a16:creationId xmlns:a16="http://schemas.microsoft.com/office/drawing/2014/main" id="{92D6E541-4B2D-B10D-D768-40F4FFAB206F}"/>
              </a:ext>
            </a:extLst>
          </p:cNvPr>
          <p:cNvSpPr>
            <a:spLocks noGrp="1"/>
          </p:cNvSpPr>
          <p:nvPr>
            <p:ph type="sldNum" sz="quarter" idx="5"/>
          </p:nvPr>
        </p:nvSpPr>
        <p:spPr/>
        <p:txBody>
          <a:bodyPr/>
          <a:lstStyle/>
          <a:p>
            <a:fld id="{D9B73AD0-FEC2-4B29-8E95-0E4F2AD70204}" type="slidenum">
              <a:rPr lang="en-US" smtClean="0"/>
              <a:t>27</a:t>
            </a:fld>
            <a:endParaRPr lang="en-US"/>
          </a:p>
        </p:txBody>
      </p:sp>
    </p:spTree>
    <p:extLst>
      <p:ext uri="{BB962C8B-B14F-4D97-AF65-F5344CB8AC3E}">
        <p14:creationId xmlns:p14="http://schemas.microsoft.com/office/powerpoint/2010/main" val="33117997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43725-B76B-0124-B91D-019EF47DB1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A4B020-2502-C142-16C0-70B6CA926B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4AFD65-FF7C-B984-55F5-DCB03DDF1AA6}"/>
              </a:ext>
            </a:extLst>
          </p:cNvPr>
          <p:cNvSpPr>
            <a:spLocks noGrp="1"/>
          </p:cNvSpPr>
          <p:nvPr>
            <p:ph type="body" idx="1"/>
          </p:nvPr>
        </p:nvSpPr>
        <p:spPr/>
        <p:txBody>
          <a:bodyPr/>
          <a:lstStyle/>
          <a:p>
            <a:pPr lvl="1"/>
            <a:r>
              <a:rPr lang="en-US" altLang="zh-CN" sz="1300" dirty="0"/>
              <a:t>Additional features can be added to Orange by installing </a:t>
            </a:r>
          </a:p>
          <a:p>
            <a:pPr marL="483306" lvl="1"/>
            <a:r>
              <a:rPr lang="en-US" altLang="zh-CN" sz="1300" dirty="0"/>
              <a:t>add-ons. You can find add-on manager in Options menu.</a:t>
            </a:r>
          </a:p>
          <a:p>
            <a:r>
              <a:rPr lang="en-US" dirty="0"/>
              <a:t>Explain Model widget explains classification and regression models with SHAP library. The widget gets a trained model and reference data on input. It uses the provided data to compute the contribution of each feature toward the prediction for a selected class.</a:t>
            </a:r>
          </a:p>
        </p:txBody>
      </p:sp>
      <p:sp>
        <p:nvSpPr>
          <p:cNvPr id="4" name="Slide Number Placeholder 3">
            <a:extLst>
              <a:ext uri="{FF2B5EF4-FFF2-40B4-BE49-F238E27FC236}">
                <a16:creationId xmlns:a16="http://schemas.microsoft.com/office/drawing/2014/main" id="{C356071C-051A-8548-1734-8A1B01E20B45}"/>
              </a:ext>
            </a:extLst>
          </p:cNvPr>
          <p:cNvSpPr>
            <a:spLocks noGrp="1"/>
          </p:cNvSpPr>
          <p:nvPr>
            <p:ph type="sldNum" sz="quarter" idx="5"/>
          </p:nvPr>
        </p:nvSpPr>
        <p:spPr/>
        <p:txBody>
          <a:bodyPr/>
          <a:lstStyle/>
          <a:p>
            <a:fld id="{D9B73AD0-FEC2-4B29-8E95-0E4F2AD70204}" type="slidenum">
              <a:rPr lang="en-US" smtClean="0"/>
              <a:t>28</a:t>
            </a:fld>
            <a:endParaRPr lang="en-US"/>
          </a:p>
        </p:txBody>
      </p:sp>
    </p:spTree>
    <p:extLst>
      <p:ext uri="{BB962C8B-B14F-4D97-AF65-F5344CB8AC3E}">
        <p14:creationId xmlns:p14="http://schemas.microsoft.com/office/powerpoint/2010/main" val="9063301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8A416-230F-E854-1F53-AF2B88DF58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698AAF-1237-D0B2-B57B-D54425B4CD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980344-2371-21F7-1BA4-9C8F51FF7425}"/>
              </a:ext>
            </a:extLst>
          </p:cNvPr>
          <p:cNvSpPr>
            <a:spLocks noGrp="1"/>
          </p:cNvSpPr>
          <p:nvPr>
            <p:ph type="body" idx="1"/>
          </p:nvPr>
        </p:nvSpPr>
        <p:spPr/>
        <p:txBody>
          <a:bodyPr/>
          <a:lstStyle/>
          <a:p>
            <a:pPr lvl="1"/>
            <a:r>
              <a:rPr lang="en-US" altLang="zh-CN" sz="1300" dirty="0"/>
              <a:t>Additional features can be added to Orange by installing </a:t>
            </a:r>
          </a:p>
          <a:p>
            <a:pPr marL="483306" lvl="1"/>
            <a:r>
              <a:rPr lang="en-US" altLang="zh-CN" sz="1300" dirty="0"/>
              <a:t>add-ons. You can find add-on manager in Options menu.</a:t>
            </a:r>
          </a:p>
          <a:p>
            <a:r>
              <a:rPr lang="en-US" dirty="0"/>
              <a:t>Explain Model widget explains classification and regression models with SHAP library. The widget gets a trained model and reference data on input. It uses the provided data to compute the contribution of each feature toward the prediction for a selected class.</a:t>
            </a:r>
          </a:p>
        </p:txBody>
      </p:sp>
      <p:sp>
        <p:nvSpPr>
          <p:cNvPr id="4" name="Slide Number Placeholder 3">
            <a:extLst>
              <a:ext uri="{FF2B5EF4-FFF2-40B4-BE49-F238E27FC236}">
                <a16:creationId xmlns:a16="http://schemas.microsoft.com/office/drawing/2014/main" id="{BDD85A46-ECDA-70BD-E2F5-244A3CC22E30}"/>
              </a:ext>
            </a:extLst>
          </p:cNvPr>
          <p:cNvSpPr>
            <a:spLocks noGrp="1"/>
          </p:cNvSpPr>
          <p:nvPr>
            <p:ph type="sldNum" sz="quarter" idx="5"/>
          </p:nvPr>
        </p:nvSpPr>
        <p:spPr/>
        <p:txBody>
          <a:bodyPr/>
          <a:lstStyle/>
          <a:p>
            <a:fld id="{D9B73AD0-FEC2-4B29-8E95-0E4F2AD70204}" type="slidenum">
              <a:rPr lang="en-US" smtClean="0"/>
              <a:t>29</a:t>
            </a:fld>
            <a:endParaRPr lang="en-US"/>
          </a:p>
        </p:txBody>
      </p:sp>
    </p:spTree>
    <p:extLst>
      <p:ext uri="{BB962C8B-B14F-4D97-AF65-F5344CB8AC3E}">
        <p14:creationId xmlns:p14="http://schemas.microsoft.com/office/powerpoint/2010/main" val="3649007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237C64-39C4-7B44-B798-8E886A366C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5E2681-63D7-4495-DA74-BBE56E278A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9B6A15-1799-5D86-8E7E-220FC1A92220}"/>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89CE9061-5796-ADA9-95A9-A16E497473C2}"/>
              </a:ext>
            </a:extLst>
          </p:cNvPr>
          <p:cNvSpPr>
            <a:spLocks noGrp="1"/>
          </p:cNvSpPr>
          <p:nvPr>
            <p:ph type="sldNum" sz="quarter" idx="5"/>
          </p:nvPr>
        </p:nvSpPr>
        <p:spPr/>
        <p:txBody>
          <a:bodyPr/>
          <a:lstStyle/>
          <a:p>
            <a:fld id="{D9B73AD0-FEC2-4B29-8E95-0E4F2AD70204}" type="slidenum">
              <a:rPr lang="en-US" smtClean="0"/>
              <a:t>3</a:t>
            </a:fld>
            <a:endParaRPr lang="en-US"/>
          </a:p>
        </p:txBody>
      </p:sp>
    </p:spTree>
    <p:extLst>
      <p:ext uri="{BB962C8B-B14F-4D97-AF65-F5344CB8AC3E}">
        <p14:creationId xmlns:p14="http://schemas.microsoft.com/office/powerpoint/2010/main" val="42352112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2BFEDD-2722-2AFA-14FD-BDC1C235A7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4FE0C5-4EDA-07CB-A731-CAD3D2019C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78096E-A384-3ACE-CF35-360DC746C221}"/>
              </a:ext>
            </a:extLst>
          </p:cNvPr>
          <p:cNvSpPr>
            <a:spLocks noGrp="1"/>
          </p:cNvSpPr>
          <p:nvPr>
            <p:ph type="body" idx="1"/>
          </p:nvPr>
        </p:nvSpPr>
        <p:spPr/>
        <p:txBody>
          <a:bodyPr/>
          <a:lstStyle/>
          <a:p>
            <a:r>
              <a:rPr lang="en-US" dirty="0"/>
              <a:t>The model parameters are </a:t>
            </a:r>
            <a:r>
              <a:rPr lang="en-US" dirty="0" err="1"/>
              <a:t>drived</a:t>
            </a:r>
            <a:r>
              <a:rPr lang="en-US" dirty="0"/>
              <a:t> from machine learning models. For example, if we think about a linear regression model, we have the parameters such as a and b, b is the slope and c is the intercept. So a and b values are </a:t>
            </a:r>
            <a:r>
              <a:rPr lang="en-US" dirty="0" err="1"/>
              <a:t>drived</a:t>
            </a:r>
            <a:r>
              <a:rPr lang="en-US" dirty="0"/>
              <a:t> from the dataset. </a:t>
            </a:r>
          </a:p>
          <a:p>
            <a:r>
              <a:rPr lang="en-US" dirty="0"/>
              <a:t>For example, assume you're using the learning rate of the model as a hyperparameter. If the value is too high, the model may converge too quickly with suboptimal results. Whereas if the rate is too low, training takes too long and results may not converge. A good and balanced choice of hyperparameters results in accurate models and excellent model performance.</a:t>
            </a:r>
          </a:p>
          <a:p>
            <a:endParaRPr lang="en-US" dirty="0"/>
          </a:p>
        </p:txBody>
      </p:sp>
      <p:sp>
        <p:nvSpPr>
          <p:cNvPr id="4" name="Slide Number Placeholder 3">
            <a:extLst>
              <a:ext uri="{FF2B5EF4-FFF2-40B4-BE49-F238E27FC236}">
                <a16:creationId xmlns:a16="http://schemas.microsoft.com/office/drawing/2014/main" id="{92807D8B-8585-B639-EBAA-C7883AEC1711}"/>
              </a:ext>
            </a:extLst>
          </p:cNvPr>
          <p:cNvSpPr>
            <a:spLocks noGrp="1"/>
          </p:cNvSpPr>
          <p:nvPr>
            <p:ph type="sldNum" sz="quarter" idx="5"/>
          </p:nvPr>
        </p:nvSpPr>
        <p:spPr/>
        <p:txBody>
          <a:bodyPr/>
          <a:lstStyle/>
          <a:p>
            <a:fld id="{D9B73AD0-FEC2-4B29-8E95-0E4F2AD70204}" type="slidenum">
              <a:rPr lang="en-US" smtClean="0"/>
              <a:t>30</a:t>
            </a:fld>
            <a:endParaRPr lang="en-US"/>
          </a:p>
        </p:txBody>
      </p:sp>
    </p:spTree>
    <p:extLst>
      <p:ext uri="{BB962C8B-B14F-4D97-AF65-F5344CB8AC3E}">
        <p14:creationId xmlns:p14="http://schemas.microsoft.com/office/powerpoint/2010/main" val="34251288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32E05-16BE-0D93-F628-6F7BFC72EC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DB05F9-1C71-0D37-5F0C-76CDA6A216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809CEA-6997-059A-67EF-8958EDB6950D}"/>
              </a:ext>
            </a:extLst>
          </p:cNvPr>
          <p:cNvSpPr>
            <a:spLocks noGrp="1"/>
          </p:cNvSpPr>
          <p:nvPr>
            <p:ph type="body" idx="1"/>
          </p:nvPr>
        </p:nvSpPr>
        <p:spPr/>
        <p:txBody>
          <a:bodyPr/>
          <a:lstStyle/>
          <a:p>
            <a:r>
              <a:rPr lang="en-US" dirty="0"/>
              <a:t>KNIME can do it using a node and set the parameters. </a:t>
            </a:r>
          </a:p>
        </p:txBody>
      </p:sp>
      <p:sp>
        <p:nvSpPr>
          <p:cNvPr id="4" name="Slide Number Placeholder 3">
            <a:extLst>
              <a:ext uri="{FF2B5EF4-FFF2-40B4-BE49-F238E27FC236}">
                <a16:creationId xmlns:a16="http://schemas.microsoft.com/office/drawing/2014/main" id="{2B2CE5A2-B2BC-6A1C-E6F0-F26EEBB54B4E}"/>
              </a:ext>
            </a:extLst>
          </p:cNvPr>
          <p:cNvSpPr>
            <a:spLocks noGrp="1"/>
          </p:cNvSpPr>
          <p:nvPr>
            <p:ph type="sldNum" sz="quarter" idx="5"/>
          </p:nvPr>
        </p:nvSpPr>
        <p:spPr/>
        <p:txBody>
          <a:bodyPr/>
          <a:lstStyle/>
          <a:p>
            <a:fld id="{D9B73AD0-FEC2-4B29-8E95-0E4F2AD70204}" type="slidenum">
              <a:rPr lang="en-US" smtClean="0"/>
              <a:t>31</a:t>
            </a:fld>
            <a:endParaRPr lang="en-US"/>
          </a:p>
        </p:txBody>
      </p:sp>
    </p:spTree>
    <p:extLst>
      <p:ext uri="{BB962C8B-B14F-4D97-AF65-F5344CB8AC3E}">
        <p14:creationId xmlns:p14="http://schemas.microsoft.com/office/powerpoint/2010/main" val="3256116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C52A0-B020-EC3B-A627-E77CDA3DAD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B3DDC2-1080-2793-6A09-8805F408F9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7D20F6-3EC5-1FC7-96B1-3639D35B018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C9E1FE5-DD41-ED99-E58D-35136E2E7819}"/>
              </a:ext>
            </a:extLst>
          </p:cNvPr>
          <p:cNvSpPr>
            <a:spLocks noGrp="1"/>
          </p:cNvSpPr>
          <p:nvPr>
            <p:ph type="sldNum" sz="quarter" idx="5"/>
          </p:nvPr>
        </p:nvSpPr>
        <p:spPr/>
        <p:txBody>
          <a:bodyPr/>
          <a:lstStyle/>
          <a:p>
            <a:fld id="{D9B73AD0-FEC2-4B29-8E95-0E4F2AD70204}" type="slidenum">
              <a:rPr lang="en-US" smtClean="0"/>
              <a:t>32</a:t>
            </a:fld>
            <a:endParaRPr lang="en-US"/>
          </a:p>
        </p:txBody>
      </p:sp>
    </p:spTree>
    <p:extLst>
      <p:ext uri="{BB962C8B-B14F-4D97-AF65-F5344CB8AC3E}">
        <p14:creationId xmlns:p14="http://schemas.microsoft.com/office/powerpoint/2010/main" val="652480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B1F3B-CE07-EDC8-1FC7-74FA08CE82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49A728-DE25-8EDC-AA7A-9F8D21841E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423D82-11AE-446C-CB2A-617CC3881EC2}"/>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7E723976-19C5-9916-9416-60F1B4B163B4}"/>
              </a:ext>
            </a:extLst>
          </p:cNvPr>
          <p:cNvSpPr>
            <a:spLocks noGrp="1"/>
          </p:cNvSpPr>
          <p:nvPr>
            <p:ph type="sldNum" sz="quarter" idx="5"/>
          </p:nvPr>
        </p:nvSpPr>
        <p:spPr/>
        <p:txBody>
          <a:bodyPr/>
          <a:lstStyle/>
          <a:p>
            <a:fld id="{D9B73AD0-FEC2-4B29-8E95-0E4F2AD70204}" type="slidenum">
              <a:rPr lang="en-US" smtClean="0"/>
              <a:t>33</a:t>
            </a:fld>
            <a:endParaRPr lang="en-US"/>
          </a:p>
        </p:txBody>
      </p:sp>
    </p:spTree>
    <p:extLst>
      <p:ext uri="{BB962C8B-B14F-4D97-AF65-F5344CB8AC3E}">
        <p14:creationId xmlns:p14="http://schemas.microsoft.com/office/powerpoint/2010/main" val="26515269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55320-4A76-C497-79C5-1DC635BA0B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AE4FFD-E11B-BE76-ABC9-FC784BB605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D6CE0D-081A-2930-F8C8-F5578334C131}"/>
              </a:ext>
            </a:extLst>
          </p:cNvPr>
          <p:cNvSpPr>
            <a:spLocks noGrp="1"/>
          </p:cNvSpPr>
          <p:nvPr>
            <p:ph type="body" idx="1"/>
          </p:nvPr>
        </p:nvSpPr>
        <p:spPr/>
        <p:txBody>
          <a:bodyPr/>
          <a:lstStyle/>
          <a:p>
            <a:r>
              <a:rPr lang="en-US" dirty="0"/>
              <a:t>KNIME ‘s best model is 0.973</a:t>
            </a:r>
          </a:p>
        </p:txBody>
      </p:sp>
      <p:sp>
        <p:nvSpPr>
          <p:cNvPr id="4" name="Slide Number Placeholder 3">
            <a:extLst>
              <a:ext uri="{FF2B5EF4-FFF2-40B4-BE49-F238E27FC236}">
                <a16:creationId xmlns:a16="http://schemas.microsoft.com/office/drawing/2014/main" id="{18FF3246-4B89-FA80-C2D7-CB9B0403C43F}"/>
              </a:ext>
            </a:extLst>
          </p:cNvPr>
          <p:cNvSpPr>
            <a:spLocks noGrp="1"/>
          </p:cNvSpPr>
          <p:nvPr>
            <p:ph type="sldNum" sz="quarter" idx="5"/>
          </p:nvPr>
        </p:nvSpPr>
        <p:spPr/>
        <p:txBody>
          <a:bodyPr/>
          <a:lstStyle/>
          <a:p>
            <a:fld id="{D9B73AD0-FEC2-4B29-8E95-0E4F2AD70204}" type="slidenum">
              <a:rPr lang="en-US" smtClean="0"/>
              <a:t>34</a:t>
            </a:fld>
            <a:endParaRPr lang="en-US"/>
          </a:p>
        </p:txBody>
      </p:sp>
    </p:spTree>
    <p:extLst>
      <p:ext uri="{BB962C8B-B14F-4D97-AF65-F5344CB8AC3E}">
        <p14:creationId xmlns:p14="http://schemas.microsoft.com/office/powerpoint/2010/main" val="19816335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47E3F-12D9-C546-4D5F-ED019515A4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F9A8F4-9D3A-A04F-B667-DD6B4FE3E2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68053C-E5D5-DE14-CE82-26FBB29B6D2F}"/>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998FE784-95BB-D661-7A13-50883B778354}"/>
              </a:ext>
            </a:extLst>
          </p:cNvPr>
          <p:cNvSpPr>
            <a:spLocks noGrp="1"/>
          </p:cNvSpPr>
          <p:nvPr>
            <p:ph type="sldNum" sz="quarter" idx="5"/>
          </p:nvPr>
        </p:nvSpPr>
        <p:spPr/>
        <p:txBody>
          <a:bodyPr/>
          <a:lstStyle/>
          <a:p>
            <a:fld id="{D9B73AD0-FEC2-4B29-8E95-0E4F2AD70204}" type="slidenum">
              <a:rPr lang="en-US" smtClean="0"/>
              <a:t>35</a:t>
            </a:fld>
            <a:endParaRPr lang="en-US"/>
          </a:p>
        </p:txBody>
      </p:sp>
    </p:spTree>
    <p:extLst>
      <p:ext uri="{BB962C8B-B14F-4D97-AF65-F5344CB8AC3E}">
        <p14:creationId xmlns:p14="http://schemas.microsoft.com/office/powerpoint/2010/main" val="19906874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55D71-FFEB-342E-9604-6A8EBD7D87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4115C5-4FCE-F198-30B5-64E9CDCA9A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8B4706-52B4-8D05-D04E-FFF6E8451A99}"/>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9F6719FD-EA71-AEDC-2686-4C9D4610EA56}"/>
              </a:ext>
            </a:extLst>
          </p:cNvPr>
          <p:cNvSpPr>
            <a:spLocks noGrp="1"/>
          </p:cNvSpPr>
          <p:nvPr>
            <p:ph type="sldNum" sz="quarter" idx="5"/>
          </p:nvPr>
        </p:nvSpPr>
        <p:spPr/>
        <p:txBody>
          <a:bodyPr/>
          <a:lstStyle/>
          <a:p>
            <a:fld id="{D9B73AD0-FEC2-4B29-8E95-0E4F2AD70204}" type="slidenum">
              <a:rPr lang="en-US" smtClean="0"/>
              <a:t>36</a:t>
            </a:fld>
            <a:endParaRPr lang="en-US"/>
          </a:p>
        </p:txBody>
      </p:sp>
    </p:spTree>
    <p:extLst>
      <p:ext uri="{BB962C8B-B14F-4D97-AF65-F5344CB8AC3E}">
        <p14:creationId xmlns:p14="http://schemas.microsoft.com/office/powerpoint/2010/main" val="11648052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57FF2F-DE12-72E0-B58B-5F269A4851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90B248-5081-4CA8-103A-BE1727B27F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2FF0EF-60FA-25CB-E29F-1F52839AEAE1}"/>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DCEBBD26-B495-9BCA-00BD-92D6CA0B8EC6}"/>
              </a:ext>
            </a:extLst>
          </p:cNvPr>
          <p:cNvSpPr>
            <a:spLocks noGrp="1"/>
          </p:cNvSpPr>
          <p:nvPr>
            <p:ph type="sldNum" sz="quarter" idx="5"/>
          </p:nvPr>
        </p:nvSpPr>
        <p:spPr/>
        <p:txBody>
          <a:bodyPr/>
          <a:lstStyle/>
          <a:p>
            <a:fld id="{D9B73AD0-FEC2-4B29-8E95-0E4F2AD70204}" type="slidenum">
              <a:rPr lang="en-US" smtClean="0"/>
              <a:t>37</a:t>
            </a:fld>
            <a:endParaRPr lang="en-US"/>
          </a:p>
        </p:txBody>
      </p:sp>
    </p:spTree>
    <p:extLst>
      <p:ext uri="{BB962C8B-B14F-4D97-AF65-F5344CB8AC3E}">
        <p14:creationId xmlns:p14="http://schemas.microsoft.com/office/powerpoint/2010/main" val="2089741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4877C-D178-A95E-2E5F-07C16BACB4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89AB87-13AE-283E-30DE-510E2BDE06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295C5D-B632-DDBF-19B7-2DAB738F7CE3}"/>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CB6935DF-163A-0F85-8D8C-B942404B98BB}"/>
              </a:ext>
            </a:extLst>
          </p:cNvPr>
          <p:cNvSpPr>
            <a:spLocks noGrp="1"/>
          </p:cNvSpPr>
          <p:nvPr>
            <p:ph type="sldNum" sz="quarter" idx="5"/>
          </p:nvPr>
        </p:nvSpPr>
        <p:spPr/>
        <p:txBody>
          <a:bodyPr/>
          <a:lstStyle/>
          <a:p>
            <a:fld id="{D9B73AD0-FEC2-4B29-8E95-0E4F2AD70204}" type="slidenum">
              <a:rPr lang="en-US" smtClean="0"/>
              <a:t>38</a:t>
            </a:fld>
            <a:endParaRPr lang="en-US"/>
          </a:p>
        </p:txBody>
      </p:sp>
    </p:spTree>
    <p:extLst>
      <p:ext uri="{BB962C8B-B14F-4D97-AF65-F5344CB8AC3E}">
        <p14:creationId xmlns:p14="http://schemas.microsoft.com/office/powerpoint/2010/main" val="25582117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198996-5D27-21CE-A273-000C749AB2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57F7B3-5502-AF53-1DB7-5E1C81940E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E1AC34-EB7E-2D29-1525-A011F569C484}"/>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322692D4-8FE9-5779-260B-85EC701D13F5}"/>
              </a:ext>
            </a:extLst>
          </p:cNvPr>
          <p:cNvSpPr>
            <a:spLocks noGrp="1"/>
          </p:cNvSpPr>
          <p:nvPr>
            <p:ph type="sldNum" sz="quarter" idx="5"/>
          </p:nvPr>
        </p:nvSpPr>
        <p:spPr/>
        <p:txBody>
          <a:bodyPr/>
          <a:lstStyle/>
          <a:p>
            <a:fld id="{D9B73AD0-FEC2-4B29-8E95-0E4F2AD70204}" type="slidenum">
              <a:rPr lang="en-US" smtClean="0"/>
              <a:t>39</a:t>
            </a:fld>
            <a:endParaRPr lang="en-US"/>
          </a:p>
        </p:txBody>
      </p:sp>
    </p:spTree>
    <p:extLst>
      <p:ext uri="{BB962C8B-B14F-4D97-AF65-F5344CB8AC3E}">
        <p14:creationId xmlns:p14="http://schemas.microsoft.com/office/powerpoint/2010/main" val="1605692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BD8C90-FCB4-E23A-E358-B4736928B8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1F33F1-DC1C-4F3E-F476-733160BE2C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FC2D38-1730-135D-A6FD-7BEB1E683194}"/>
              </a:ext>
            </a:extLst>
          </p:cNvPr>
          <p:cNvSpPr>
            <a:spLocks noGrp="1"/>
          </p:cNvSpPr>
          <p:nvPr>
            <p:ph type="body" idx="1"/>
          </p:nvPr>
        </p:nvSpPr>
        <p:spPr/>
        <p:txBody>
          <a:bodyPr/>
          <a:lstStyle/>
          <a:p>
            <a:r>
              <a:rPr lang="en-US" dirty="0"/>
              <a:t>This workshop </a:t>
            </a:r>
            <a:r>
              <a:rPr lang="en-US" dirty="0" err="1"/>
              <a:t>foruses</a:t>
            </a:r>
            <a:r>
              <a:rPr lang="en-US" dirty="0"/>
              <a:t> on how to implement machine learning in orange. What is the difference between KNIME and </a:t>
            </a:r>
            <a:r>
              <a:rPr lang="en-US" dirty="0" err="1"/>
              <a:t>oragne</a:t>
            </a:r>
            <a:endParaRPr lang="en-US" dirty="0"/>
          </a:p>
        </p:txBody>
      </p:sp>
      <p:sp>
        <p:nvSpPr>
          <p:cNvPr id="4" name="Slide Number Placeholder 3">
            <a:extLst>
              <a:ext uri="{FF2B5EF4-FFF2-40B4-BE49-F238E27FC236}">
                <a16:creationId xmlns:a16="http://schemas.microsoft.com/office/drawing/2014/main" id="{71ED6DA1-0743-9BD6-1743-DD1FC65F0071}"/>
              </a:ext>
            </a:extLst>
          </p:cNvPr>
          <p:cNvSpPr>
            <a:spLocks noGrp="1"/>
          </p:cNvSpPr>
          <p:nvPr>
            <p:ph type="sldNum" sz="quarter" idx="5"/>
          </p:nvPr>
        </p:nvSpPr>
        <p:spPr/>
        <p:txBody>
          <a:bodyPr/>
          <a:lstStyle/>
          <a:p>
            <a:fld id="{D9B73AD0-FEC2-4B29-8E95-0E4F2AD70204}" type="slidenum">
              <a:rPr lang="en-US" smtClean="0"/>
              <a:t>4</a:t>
            </a:fld>
            <a:endParaRPr lang="en-US"/>
          </a:p>
        </p:txBody>
      </p:sp>
    </p:spTree>
    <p:extLst>
      <p:ext uri="{BB962C8B-B14F-4D97-AF65-F5344CB8AC3E}">
        <p14:creationId xmlns:p14="http://schemas.microsoft.com/office/powerpoint/2010/main" val="17814643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2F05D-AB72-5F17-74DA-581A23AD6E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F8ACC1-1222-DEB6-AC52-46AB6151BA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3DC717-DD40-DC16-489F-D84039036CE1}"/>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00802744-0328-FE36-0BA2-BE448366CB61}"/>
              </a:ext>
            </a:extLst>
          </p:cNvPr>
          <p:cNvSpPr>
            <a:spLocks noGrp="1"/>
          </p:cNvSpPr>
          <p:nvPr>
            <p:ph type="sldNum" sz="quarter" idx="5"/>
          </p:nvPr>
        </p:nvSpPr>
        <p:spPr/>
        <p:txBody>
          <a:bodyPr/>
          <a:lstStyle/>
          <a:p>
            <a:fld id="{D9B73AD0-FEC2-4B29-8E95-0E4F2AD70204}" type="slidenum">
              <a:rPr lang="en-US" smtClean="0"/>
              <a:t>40</a:t>
            </a:fld>
            <a:endParaRPr lang="en-US"/>
          </a:p>
        </p:txBody>
      </p:sp>
    </p:spTree>
    <p:extLst>
      <p:ext uri="{BB962C8B-B14F-4D97-AF65-F5344CB8AC3E}">
        <p14:creationId xmlns:p14="http://schemas.microsoft.com/office/powerpoint/2010/main" val="41709827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F7517-9700-EB9D-215E-27D4330EC2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F83276-0657-2F0C-1F26-933BD17695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83EBC0-500E-A561-7F6D-69222BAE3ACD}"/>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3CF03EAA-CD70-5F9C-BE29-38F13D3312EA}"/>
              </a:ext>
            </a:extLst>
          </p:cNvPr>
          <p:cNvSpPr>
            <a:spLocks noGrp="1"/>
          </p:cNvSpPr>
          <p:nvPr>
            <p:ph type="sldNum" sz="quarter" idx="5"/>
          </p:nvPr>
        </p:nvSpPr>
        <p:spPr/>
        <p:txBody>
          <a:bodyPr/>
          <a:lstStyle/>
          <a:p>
            <a:fld id="{D9B73AD0-FEC2-4B29-8E95-0E4F2AD70204}" type="slidenum">
              <a:rPr lang="en-US" smtClean="0"/>
              <a:t>41</a:t>
            </a:fld>
            <a:endParaRPr lang="en-US"/>
          </a:p>
        </p:txBody>
      </p:sp>
    </p:spTree>
    <p:extLst>
      <p:ext uri="{BB962C8B-B14F-4D97-AF65-F5344CB8AC3E}">
        <p14:creationId xmlns:p14="http://schemas.microsoft.com/office/powerpoint/2010/main" val="17362801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9FCBE-DD34-0B6E-4B58-62AF0B3D6E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0BA9B1-248A-BDCC-2AFB-378CBB3064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7479F6-A59E-162B-41EF-0F5516B5F7D8}"/>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B0BA1706-B53C-ED07-89FC-00C25E58DC75}"/>
              </a:ext>
            </a:extLst>
          </p:cNvPr>
          <p:cNvSpPr>
            <a:spLocks noGrp="1"/>
          </p:cNvSpPr>
          <p:nvPr>
            <p:ph type="sldNum" sz="quarter" idx="5"/>
          </p:nvPr>
        </p:nvSpPr>
        <p:spPr/>
        <p:txBody>
          <a:bodyPr/>
          <a:lstStyle/>
          <a:p>
            <a:fld id="{D9B73AD0-FEC2-4B29-8E95-0E4F2AD70204}" type="slidenum">
              <a:rPr lang="en-US" smtClean="0"/>
              <a:t>42</a:t>
            </a:fld>
            <a:endParaRPr lang="en-US"/>
          </a:p>
        </p:txBody>
      </p:sp>
    </p:spTree>
    <p:extLst>
      <p:ext uri="{BB962C8B-B14F-4D97-AF65-F5344CB8AC3E}">
        <p14:creationId xmlns:p14="http://schemas.microsoft.com/office/powerpoint/2010/main" val="6147969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5581B-D474-12BC-D824-E91A172138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4DD0E5-4388-B239-02AC-44CEE633B9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AE6393-2D2A-E854-DEE3-367E85949678}"/>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1C1A9E60-B09D-87B3-1D3B-750EFE0DBCEF}"/>
              </a:ext>
            </a:extLst>
          </p:cNvPr>
          <p:cNvSpPr>
            <a:spLocks noGrp="1"/>
          </p:cNvSpPr>
          <p:nvPr>
            <p:ph type="sldNum" sz="quarter" idx="5"/>
          </p:nvPr>
        </p:nvSpPr>
        <p:spPr/>
        <p:txBody>
          <a:bodyPr/>
          <a:lstStyle/>
          <a:p>
            <a:fld id="{D9B73AD0-FEC2-4B29-8E95-0E4F2AD70204}" type="slidenum">
              <a:rPr lang="en-US" smtClean="0"/>
              <a:t>43</a:t>
            </a:fld>
            <a:endParaRPr lang="en-US"/>
          </a:p>
        </p:txBody>
      </p:sp>
    </p:spTree>
    <p:extLst>
      <p:ext uri="{BB962C8B-B14F-4D97-AF65-F5344CB8AC3E}">
        <p14:creationId xmlns:p14="http://schemas.microsoft.com/office/powerpoint/2010/main" val="1336658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3502D-CE2E-FDEE-C624-9E5B99EDF4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53FBEA-ACAE-70EE-3874-9A050B305A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3A9973-3F48-7231-735D-E0D8456E0797}"/>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5633FEB9-291C-C936-707A-46745F19F9C9}"/>
              </a:ext>
            </a:extLst>
          </p:cNvPr>
          <p:cNvSpPr>
            <a:spLocks noGrp="1"/>
          </p:cNvSpPr>
          <p:nvPr>
            <p:ph type="sldNum" sz="quarter" idx="5"/>
          </p:nvPr>
        </p:nvSpPr>
        <p:spPr/>
        <p:txBody>
          <a:bodyPr/>
          <a:lstStyle/>
          <a:p>
            <a:fld id="{D9B73AD0-FEC2-4B29-8E95-0E4F2AD70204}" type="slidenum">
              <a:rPr lang="en-US" smtClean="0"/>
              <a:t>44</a:t>
            </a:fld>
            <a:endParaRPr lang="en-US"/>
          </a:p>
        </p:txBody>
      </p:sp>
    </p:spTree>
    <p:extLst>
      <p:ext uri="{BB962C8B-B14F-4D97-AF65-F5344CB8AC3E}">
        <p14:creationId xmlns:p14="http://schemas.microsoft.com/office/powerpoint/2010/main" val="42583293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07D323-5D72-989A-E7D7-A360859B37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A53A30-1E8B-32C4-75DD-298E91AE02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FBA452-8BFC-52A7-02D0-095BA57F9BA6}"/>
              </a:ext>
            </a:extLst>
          </p:cNvPr>
          <p:cNvSpPr>
            <a:spLocks noGrp="1"/>
          </p:cNvSpPr>
          <p:nvPr>
            <p:ph type="body" idx="1"/>
          </p:nvPr>
        </p:nvSpPr>
        <p:spPr/>
        <p:txBody>
          <a:bodyPr/>
          <a:lstStyle/>
          <a:p>
            <a:pPr defTabSz="966612">
              <a:defRPr/>
            </a:pPr>
            <a:r>
              <a:rPr lang="en-US" sz="1300" dirty="0">
                <a:solidFill>
                  <a:srgbClr val="1F1F1F"/>
                </a:solidFill>
                <a:latin typeface="Georgia" panose="02040502050405020303" pitchFamily="18" charset="0"/>
              </a:rPr>
              <a:t>The silhouette score is a measure of how similar an object is to its own cluster in comparison to other clusters and is crucial in the creation of a silhouette plot. The silhouette score close to 1 indicates that the data instance is close to the center of the cluster </a:t>
            </a:r>
            <a:r>
              <a:rPr lang="en-US" sz="1300">
                <a:solidFill>
                  <a:srgbClr val="1F1F1F"/>
                </a:solidFill>
                <a:latin typeface="Georgia" panose="02040502050405020303" pitchFamily="18" charset="0"/>
              </a:rPr>
              <a:t>and instances </a:t>
            </a:r>
            <a:r>
              <a:rPr lang="en-US" sz="1300" dirty="0">
                <a:solidFill>
                  <a:srgbClr val="1F1F1F"/>
                </a:solidFill>
                <a:latin typeface="Georgia" panose="02040502050405020303" pitchFamily="18" charset="0"/>
              </a:rPr>
              <a:t>possessing the silhouette scores close to 0 are on the border between two clusters.</a:t>
            </a:r>
            <a:endParaRPr lang="en-US" sz="1300" dirty="0">
              <a:latin typeface="Georgia" panose="02040502050405020303" pitchFamily="18" charset="0"/>
            </a:endParaRPr>
          </a:p>
          <a:p>
            <a:endParaRPr lang="en-US" dirty="0"/>
          </a:p>
        </p:txBody>
      </p:sp>
      <p:sp>
        <p:nvSpPr>
          <p:cNvPr id="4" name="Slide Number Placeholder 3">
            <a:extLst>
              <a:ext uri="{FF2B5EF4-FFF2-40B4-BE49-F238E27FC236}">
                <a16:creationId xmlns:a16="http://schemas.microsoft.com/office/drawing/2014/main" id="{2A203FAA-3F1D-C622-F857-0D4978B8FE46}"/>
              </a:ext>
            </a:extLst>
          </p:cNvPr>
          <p:cNvSpPr>
            <a:spLocks noGrp="1"/>
          </p:cNvSpPr>
          <p:nvPr>
            <p:ph type="sldNum" sz="quarter" idx="5"/>
          </p:nvPr>
        </p:nvSpPr>
        <p:spPr/>
        <p:txBody>
          <a:bodyPr/>
          <a:lstStyle/>
          <a:p>
            <a:fld id="{D9B73AD0-FEC2-4B29-8E95-0E4F2AD70204}" type="slidenum">
              <a:rPr lang="en-US" smtClean="0"/>
              <a:t>45</a:t>
            </a:fld>
            <a:endParaRPr lang="en-US"/>
          </a:p>
        </p:txBody>
      </p:sp>
    </p:spTree>
    <p:extLst>
      <p:ext uri="{BB962C8B-B14F-4D97-AF65-F5344CB8AC3E}">
        <p14:creationId xmlns:p14="http://schemas.microsoft.com/office/powerpoint/2010/main" val="18611105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79EAA-9232-4039-2A98-5A5964C2DB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F4C62C-3C08-2AFC-35D5-56B76C6C76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E4140F-79EA-898E-AA6B-8CD096F4BD80}"/>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9CE8DC99-3392-E22B-F19E-5A9DDE5411C8}"/>
              </a:ext>
            </a:extLst>
          </p:cNvPr>
          <p:cNvSpPr>
            <a:spLocks noGrp="1"/>
          </p:cNvSpPr>
          <p:nvPr>
            <p:ph type="sldNum" sz="quarter" idx="5"/>
          </p:nvPr>
        </p:nvSpPr>
        <p:spPr/>
        <p:txBody>
          <a:bodyPr/>
          <a:lstStyle/>
          <a:p>
            <a:fld id="{D9B73AD0-FEC2-4B29-8E95-0E4F2AD70204}" type="slidenum">
              <a:rPr lang="en-US" smtClean="0"/>
              <a:t>46</a:t>
            </a:fld>
            <a:endParaRPr lang="en-US"/>
          </a:p>
        </p:txBody>
      </p:sp>
    </p:spTree>
    <p:extLst>
      <p:ext uri="{BB962C8B-B14F-4D97-AF65-F5344CB8AC3E}">
        <p14:creationId xmlns:p14="http://schemas.microsoft.com/office/powerpoint/2010/main" val="5009583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681043-6490-401A-4D4D-4514CC6352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45979B-4174-50D8-48AE-8142D8A91A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A30BD2-EF24-9577-08DB-974C4E369CEF}"/>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92973786-C80A-1F34-FBCA-93E5F3074483}"/>
              </a:ext>
            </a:extLst>
          </p:cNvPr>
          <p:cNvSpPr>
            <a:spLocks noGrp="1"/>
          </p:cNvSpPr>
          <p:nvPr>
            <p:ph type="sldNum" sz="quarter" idx="5"/>
          </p:nvPr>
        </p:nvSpPr>
        <p:spPr/>
        <p:txBody>
          <a:bodyPr/>
          <a:lstStyle/>
          <a:p>
            <a:fld id="{D9B73AD0-FEC2-4B29-8E95-0E4F2AD70204}" type="slidenum">
              <a:rPr lang="en-US" smtClean="0"/>
              <a:t>47</a:t>
            </a:fld>
            <a:endParaRPr lang="en-US"/>
          </a:p>
        </p:txBody>
      </p:sp>
    </p:spTree>
    <p:extLst>
      <p:ext uri="{BB962C8B-B14F-4D97-AF65-F5344CB8AC3E}">
        <p14:creationId xmlns:p14="http://schemas.microsoft.com/office/powerpoint/2010/main" val="10250693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30E36-7E01-0EFA-B06B-BFA86A03D4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DC8D99-9DF3-A38A-56D7-E5303C4DB3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7B979D-8F35-8757-B7FD-67D11B9CD35C}"/>
              </a:ext>
            </a:extLst>
          </p:cNvPr>
          <p:cNvSpPr>
            <a:spLocks noGrp="1"/>
          </p:cNvSpPr>
          <p:nvPr>
            <p:ph type="body" idx="1"/>
          </p:nvPr>
        </p:nvSpPr>
        <p:spPr/>
        <p:txBody>
          <a:bodyPr/>
          <a:lstStyle/>
          <a:p>
            <a:pPr>
              <a:spcBef>
                <a:spcPts val="317"/>
              </a:spcBef>
              <a:buFont typeface="+mj-lt"/>
              <a:buAutoNum type="arabicPeriod"/>
            </a:pPr>
            <a:r>
              <a:rPr lang="en-US" b="0" i="0" dirty="0">
                <a:solidFill>
                  <a:srgbClr val="1F1F1F"/>
                </a:solidFill>
                <a:effectLst/>
                <a:latin typeface="__Source_Sans_3_051996"/>
              </a:rPr>
              <a:t>Initialization method (the way the algorithm begins clustering):</a:t>
            </a:r>
          </a:p>
          <a:p>
            <a:pPr marL="785372" lvl="1" indent="-302066">
              <a:spcBef>
                <a:spcPts val="1586"/>
              </a:spcBef>
              <a:buFont typeface="+mj-lt"/>
              <a:buAutoNum type="arabicPeriod"/>
            </a:pPr>
            <a:r>
              <a:rPr lang="en-US" b="0" i="0" u="none" strike="noStrike" dirty="0">
                <a:solidFill>
                  <a:srgbClr val="FE7A00"/>
                </a:solidFill>
                <a:effectLst/>
                <a:latin typeface="__Source_Sans_3_051996"/>
                <a:hlinkClick r:id="rId3"/>
              </a:rPr>
              <a:t>k-Means++</a:t>
            </a:r>
            <a:r>
              <a:rPr lang="en-US" b="0" i="0" dirty="0">
                <a:solidFill>
                  <a:srgbClr val="1F1F1F"/>
                </a:solidFill>
                <a:effectLst/>
                <a:latin typeface="__Source_Sans_3_051996"/>
              </a:rPr>
              <a:t> (first center is selected randomly, subsequent are chosen from the remaining points with probability proportioned to squared distance from the closest center)</a:t>
            </a:r>
          </a:p>
          <a:p>
            <a:pPr marL="785372" lvl="1" indent="-302066">
              <a:spcBef>
                <a:spcPts val="317"/>
              </a:spcBef>
              <a:buFont typeface="+mj-lt"/>
              <a:buAutoNum type="arabicPeriod"/>
            </a:pPr>
            <a:r>
              <a:rPr lang="en-US" b="1" i="0" dirty="0">
                <a:solidFill>
                  <a:srgbClr val="1F1F1F"/>
                </a:solidFill>
                <a:effectLst/>
                <a:latin typeface="__Source_Sans_3_051996"/>
              </a:rPr>
              <a:t>Random initialization</a:t>
            </a:r>
            <a:r>
              <a:rPr lang="en-US" b="0" i="0" dirty="0">
                <a:solidFill>
                  <a:srgbClr val="1F1F1F"/>
                </a:solidFill>
                <a:effectLst/>
                <a:latin typeface="__Source_Sans_3_051996"/>
              </a:rPr>
              <a:t> (clusters are assigned randomly at first and then updated with further iterations)</a:t>
            </a:r>
          </a:p>
          <a:p>
            <a:pPr>
              <a:spcBef>
                <a:spcPts val="1586"/>
              </a:spcBef>
              <a:buFont typeface="+mj-lt"/>
              <a:buAutoNum type="arabicPeriod"/>
            </a:pPr>
            <a:r>
              <a:rPr lang="en-US" b="1" i="0" dirty="0">
                <a:solidFill>
                  <a:srgbClr val="1F1F1F"/>
                </a:solidFill>
                <a:effectLst/>
                <a:latin typeface="__Source_Sans_3_051996"/>
              </a:rPr>
              <a:t>Re-runs</a:t>
            </a:r>
            <a:r>
              <a:rPr lang="en-US" b="0" i="0" dirty="0">
                <a:solidFill>
                  <a:srgbClr val="1F1F1F"/>
                </a:solidFill>
                <a:effectLst/>
                <a:latin typeface="__Source_Sans_3_051996"/>
              </a:rPr>
              <a:t> (how many times the algorithm is run from random initial positions; the result with the lowest within-cluster sum of squares will be used) and</a:t>
            </a:r>
          </a:p>
          <a:p>
            <a:pPr>
              <a:spcBef>
                <a:spcPts val="1586"/>
              </a:spcBef>
              <a:buFont typeface="+mj-lt"/>
              <a:buAutoNum type="arabicPeriod"/>
            </a:pPr>
            <a:r>
              <a:rPr lang="en-US" b="0" i="0" dirty="0">
                <a:solidFill>
                  <a:srgbClr val="1F1F1F"/>
                </a:solidFill>
                <a:effectLst/>
                <a:latin typeface="__Source_Sans_3_051996"/>
              </a:rPr>
              <a:t> </a:t>
            </a:r>
            <a:r>
              <a:rPr lang="en-US" b="1" i="0" dirty="0">
                <a:solidFill>
                  <a:srgbClr val="1F1F1F"/>
                </a:solidFill>
                <a:effectLst/>
                <a:latin typeface="__Source_Sans_3_051996"/>
              </a:rPr>
              <a:t>Maximum iterations</a:t>
            </a:r>
            <a:r>
              <a:rPr lang="en-US" b="0" i="0" dirty="0">
                <a:solidFill>
                  <a:srgbClr val="1F1F1F"/>
                </a:solidFill>
                <a:effectLst/>
                <a:latin typeface="__Source_Sans_3_051996"/>
              </a:rPr>
              <a:t> (the maximum number of iterations within each algorithm run) can be set manually.</a:t>
            </a:r>
          </a:p>
        </p:txBody>
      </p:sp>
      <p:sp>
        <p:nvSpPr>
          <p:cNvPr id="4" name="Slide Number Placeholder 3">
            <a:extLst>
              <a:ext uri="{FF2B5EF4-FFF2-40B4-BE49-F238E27FC236}">
                <a16:creationId xmlns:a16="http://schemas.microsoft.com/office/drawing/2014/main" id="{F662400E-AED8-94FE-561F-563B5F3398EB}"/>
              </a:ext>
            </a:extLst>
          </p:cNvPr>
          <p:cNvSpPr>
            <a:spLocks noGrp="1"/>
          </p:cNvSpPr>
          <p:nvPr>
            <p:ph type="sldNum" sz="quarter" idx="5"/>
          </p:nvPr>
        </p:nvSpPr>
        <p:spPr/>
        <p:txBody>
          <a:bodyPr/>
          <a:lstStyle/>
          <a:p>
            <a:fld id="{D9B73AD0-FEC2-4B29-8E95-0E4F2AD70204}" type="slidenum">
              <a:rPr lang="en-US" smtClean="0"/>
              <a:t>48</a:t>
            </a:fld>
            <a:endParaRPr lang="en-US"/>
          </a:p>
        </p:txBody>
      </p:sp>
    </p:spTree>
    <p:extLst>
      <p:ext uri="{BB962C8B-B14F-4D97-AF65-F5344CB8AC3E}">
        <p14:creationId xmlns:p14="http://schemas.microsoft.com/office/powerpoint/2010/main" val="12094152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9DC0F-B04B-CDC1-DFF5-6804F0260D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9A4060-7FEF-8AC9-31A4-E2A140B813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D08AB9-2A3C-7968-AA27-3F0187442DCD}"/>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4ABD08FA-5247-E7C2-9F89-D15C616026B0}"/>
              </a:ext>
            </a:extLst>
          </p:cNvPr>
          <p:cNvSpPr>
            <a:spLocks noGrp="1"/>
          </p:cNvSpPr>
          <p:nvPr>
            <p:ph type="sldNum" sz="quarter" idx="5"/>
          </p:nvPr>
        </p:nvSpPr>
        <p:spPr/>
        <p:txBody>
          <a:bodyPr/>
          <a:lstStyle/>
          <a:p>
            <a:fld id="{D9B73AD0-FEC2-4B29-8E95-0E4F2AD70204}" type="slidenum">
              <a:rPr lang="en-US" smtClean="0"/>
              <a:t>49</a:t>
            </a:fld>
            <a:endParaRPr lang="en-US"/>
          </a:p>
        </p:txBody>
      </p:sp>
    </p:spTree>
    <p:extLst>
      <p:ext uri="{BB962C8B-B14F-4D97-AF65-F5344CB8AC3E}">
        <p14:creationId xmlns:p14="http://schemas.microsoft.com/office/powerpoint/2010/main" val="976402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C25B4-271F-2D2E-35DC-03D0793966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B465D6-9BA0-493D-F238-C5A97F3C5F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4FDD4F-B87F-B63C-E389-00CDA7EB4DA6}"/>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2E5346A7-EA6E-AD81-C5FD-A5DEF81ACDBC}"/>
              </a:ext>
            </a:extLst>
          </p:cNvPr>
          <p:cNvSpPr>
            <a:spLocks noGrp="1"/>
          </p:cNvSpPr>
          <p:nvPr>
            <p:ph type="sldNum" sz="quarter" idx="5"/>
          </p:nvPr>
        </p:nvSpPr>
        <p:spPr/>
        <p:txBody>
          <a:bodyPr/>
          <a:lstStyle/>
          <a:p>
            <a:fld id="{D9B73AD0-FEC2-4B29-8E95-0E4F2AD70204}" type="slidenum">
              <a:rPr lang="en-US" smtClean="0"/>
              <a:t>5</a:t>
            </a:fld>
            <a:endParaRPr lang="en-US"/>
          </a:p>
        </p:txBody>
      </p:sp>
    </p:spTree>
    <p:extLst>
      <p:ext uri="{BB962C8B-B14F-4D97-AF65-F5344CB8AC3E}">
        <p14:creationId xmlns:p14="http://schemas.microsoft.com/office/powerpoint/2010/main" val="1686315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ED55A-E5FB-CB26-933D-8264050E7D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614199-CE79-4780-1E44-314CBE7ABC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FFF846-C91B-A656-9F33-287A7CA35C9C}"/>
              </a:ext>
            </a:extLst>
          </p:cNvPr>
          <p:cNvSpPr>
            <a:spLocks noGrp="1"/>
          </p:cNvSpPr>
          <p:nvPr>
            <p:ph type="body" idx="1"/>
          </p:nvPr>
        </p:nvSpPr>
        <p:spPr/>
        <p:txBody>
          <a:bodyPr/>
          <a:lstStyle/>
          <a:p>
            <a:r>
              <a:rPr lang="en-US" dirty="0"/>
              <a:t>Thank you!</a:t>
            </a:r>
          </a:p>
          <a:p>
            <a:r>
              <a:rPr lang="en-US" dirty="0"/>
              <a:t>Got Questions?</a:t>
            </a:r>
          </a:p>
        </p:txBody>
      </p:sp>
      <p:sp>
        <p:nvSpPr>
          <p:cNvPr id="4" name="Slide Number Placeholder 3">
            <a:extLst>
              <a:ext uri="{FF2B5EF4-FFF2-40B4-BE49-F238E27FC236}">
                <a16:creationId xmlns:a16="http://schemas.microsoft.com/office/drawing/2014/main" id="{9F9B5CE8-B698-480B-564B-5C71E4FDDB96}"/>
              </a:ext>
            </a:extLst>
          </p:cNvPr>
          <p:cNvSpPr>
            <a:spLocks noGrp="1"/>
          </p:cNvSpPr>
          <p:nvPr>
            <p:ph type="sldNum" sz="quarter" idx="5"/>
          </p:nvPr>
        </p:nvSpPr>
        <p:spPr/>
        <p:txBody>
          <a:bodyPr/>
          <a:lstStyle/>
          <a:p>
            <a:fld id="{D9B73AD0-FEC2-4B29-8E95-0E4F2AD70204}" type="slidenum">
              <a:rPr lang="en-US" smtClean="0"/>
              <a:t>50</a:t>
            </a:fld>
            <a:endParaRPr lang="en-US"/>
          </a:p>
        </p:txBody>
      </p:sp>
    </p:spTree>
    <p:extLst>
      <p:ext uri="{BB962C8B-B14F-4D97-AF65-F5344CB8AC3E}">
        <p14:creationId xmlns:p14="http://schemas.microsoft.com/office/powerpoint/2010/main" val="17097218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p>
          <a:p>
            <a:r>
              <a:rPr lang="en-US" dirty="0"/>
              <a:t>Got Questions?</a:t>
            </a:r>
          </a:p>
        </p:txBody>
      </p:sp>
      <p:sp>
        <p:nvSpPr>
          <p:cNvPr id="4" name="Slide Number Placeholder 3"/>
          <p:cNvSpPr>
            <a:spLocks noGrp="1"/>
          </p:cNvSpPr>
          <p:nvPr>
            <p:ph type="sldNum" sz="quarter" idx="5"/>
          </p:nvPr>
        </p:nvSpPr>
        <p:spPr/>
        <p:txBody>
          <a:bodyPr/>
          <a:lstStyle/>
          <a:p>
            <a:fld id="{D9B73AD0-FEC2-4B29-8E95-0E4F2AD70204}" type="slidenum">
              <a:rPr lang="en-US" smtClean="0"/>
              <a:t>51</a:t>
            </a:fld>
            <a:endParaRPr lang="en-US"/>
          </a:p>
        </p:txBody>
      </p:sp>
    </p:spTree>
    <p:extLst>
      <p:ext uri="{BB962C8B-B14F-4D97-AF65-F5344CB8AC3E}">
        <p14:creationId xmlns:p14="http://schemas.microsoft.com/office/powerpoint/2010/main" val="134600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B2F5E-27C1-BB34-EBF8-9B56623E7D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1644DF-5F26-C77C-9780-F42CD38DD4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0E11BD-188F-5C35-883F-2B580C2EF725}"/>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ED286900-2830-614B-E299-21B42B28E6D7}"/>
              </a:ext>
            </a:extLst>
          </p:cNvPr>
          <p:cNvSpPr>
            <a:spLocks noGrp="1"/>
          </p:cNvSpPr>
          <p:nvPr>
            <p:ph type="sldNum" sz="quarter" idx="5"/>
          </p:nvPr>
        </p:nvSpPr>
        <p:spPr/>
        <p:txBody>
          <a:bodyPr/>
          <a:lstStyle/>
          <a:p>
            <a:fld id="{D9B73AD0-FEC2-4B29-8E95-0E4F2AD70204}" type="slidenum">
              <a:rPr lang="en-US" smtClean="0"/>
              <a:t>6</a:t>
            </a:fld>
            <a:endParaRPr lang="en-US"/>
          </a:p>
        </p:txBody>
      </p:sp>
    </p:spTree>
    <p:extLst>
      <p:ext uri="{BB962C8B-B14F-4D97-AF65-F5344CB8AC3E}">
        <p14:creationId xmlns:p14="http://schemas.microsoft.com/office/powerpoint/2010/main" val="985201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AD10D-0A36-64BD-9CEC-73976A8906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6B4327-9058-E797-6C77-9B1BD15DF0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A1B012-2E58-62F6-A7BC-978FEE278A94}"/>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A6BD7921-8241-B89C-B31B-52150D5FF6F7}"/>
              </a:ext>
            </a:extLst>
          </p:cNvPr>
          <p:cNvSpPr>
            <a:spLocks noGrp="1"/>
          </p:cNvSpPr>
          <p:nvPr>
            <p:ph type="sldNum" sz="quarter" idx="5"/>
          </p:nvPr>
        </p:nvSpPr>
        <p:spPr/>
        <p:txBody>
          <a:bodyPr/>
          <a:lstStyle/>
          <a:p>
            <a:fld id="{D9B73AD0-FEC2-4B29-8E95-0E4F2AD70204}" type="slidenum">
              <a:rPr lang="en-US" smtClean="0"/>
              <a:t>7</a:t>
            </a:fld>
            <a:endParaRPr lang="en-US"/>
          </a:p>
        </p:txBody>
      </p:sp>
    </p:spTree>
    <p:extLst>
      <p:ext uri="{BB962C8B-B14F-4D97-AF65-F5344CB8AC3E}">
        <p14:creationId xmlns:p14="http://schemas.microsoft.com/office/powerpoint/2010/main" val="2783245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5F6DB-E8C2-84D5-4AB5-14DCF0F603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DA3D63-C7D4-D47B-B744-AE4A52EE25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321C46-ADC9-771D-61D0-9AED0CE2DFA7}"/>
              </a:ext>
            </a:extLst>
          </p:cNvPr>
          <p:cNvSpPr>
            <a:spLocks noGrp="1"/>
          </p:cNvSpPr>
          <p:nvPr>
            <p:ph type="body" idx="1"/>
          </p:nvPr>
        </p:nvSpPr>
        <p:spPr/>
        <p:txBody>
          <a:bodyPr/>
          <a:lstStyle/>
          <a:p>
            <a:r>
              <a:rPr lang="en-US" dirty="0"/>
              <a:t>I will use the same data as KNIME workshop. So we can compare two software’s performance. The two workshop’s goal is to compare two software’s performance on ML models. </a:t>
            </a:r>
          </a:p>
        </p:txBody>
      </p:sp>
      <p:sp>
        <p:nvSpPr>
          <p:cNvPr id="4" name="Slide Number Placeholder 3">
            <a:extLst>
              <a:ext uri="{FF2B5EF4-FFF2-40B4-BE49-F238E27FC236}">
                <a16:creationId xmlns:a16="http://schemas.microsoft.com/office/drawing/2014/main" id="{B79A4443-9C67-24C2-8D6F-8E8E5FA9EE73}"/>
              </a:ext>
            </a:extLst>
          </p:cNvPr>
          <p:cNvSpPr>
            <a:spLocks noGrp="1"/>
          </p:cNvSpPr>
          <p:nvPr>
            <p:ph type="sldNum" sz="quarter" idx="5"/>
          </p:nvPr>
        </p:nvSpPr>
        <p:spPr/>
        <p:txBody>
          <a:bodyPr/>
          <a:lstStyle/>
          <a:p>
            <a:fld id="{D9B73AD0-FEC2-4B29-8E95-0E4F2AD70204}" type="slidenum">
              <a:rPr lang="en-US" smtClean="0"/>
              <a:t>8</a:t>
            </a:fld>
            <a:endParaRPr lang="en-US"/>
          </a:p>
        </p:txBody>
      </p:sp>
    </p:spTree>
    <p:extLst>
      <p:ext uri="{BB962C8B-B14F-4D97-AF65-F5344CB8AC3E}">
        <p14:creationId xmlns:p14="http://schemas.microsoft.com/office/powerpoint/2010/main" val="2558685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7DDC8-17CA-BB52-8586-7707EB6C16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A40BEE-23F8-C50F-B7BC-928A8D2DD9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99DEDE-49A1-465E-A268-C0934EA5923C}"/>
              </a:ext>
            </a:extLst>
          </p:cNvPr>
          <p:cNvSpPr>
            <a:spLocks noGrp="1"/>
          </p:cNvSpPr>
          <p:nvPr>
            <p:ph type="body" idx="1"/>
          </p:nvPr>
        </p:nvSpPr>
        <p:spPr/>
        <p:txBody>
          <a:bodyPr/>
          <a:lstStyle/>
          <a:p>
            <a:r>
              <a:rPr lang="en-US" dirty="0"/>
              <a:t> information entropy is the average amount of information conveyed by an event, when considering all possible outcomes. </a:t>
            </a:r>
          </a:p>
        </p:txBody>
      </p:sp>
      <p:sp>
        <p:nvSpPr>
          <p:cNvPr id="4" name="Slide Number Placeholder 3">
            <a:extLst>
              <a:ext uri="{FF2B5EF4-FFF2-40B4-BE49-F238E27FC236}">
                <a16:creationId xmlns:a16="http://schemas.microsoft.com/office/drawing/2014/main" id="{95C9777D-3A7D-5F2F-0705-76C974813EA6}"/>
              </a:ext>
            </a:extLst>
          </p:cNvPr>
          <p:cNvSpPr>
            <a:spLocks noGrp="1"/>
          </p:cNvSpPr>
          <p:nvPr>
            <p:ph type="sldNum" sz="quarter" idx="5"/>
          </p:nvPr>
        </p:nvSpPr>
        <p:spPr/>
        <p:txBody>
          <a:bodyPr/>
          <a:lstStyle/>
          <a:p>
            <a:fld id="{D9B73AD0-FEC2-4B29-8E95-0E4F2AD70204}" type="slidenum">
              <a:rPr lang="en-US" smtClean="0"/>
              <a:t>9</a:t>
            </a:fld>
            <a:endParaRPr lang="en-US"/>
          </a:p>
        </p:txBody>
      </p:sp>
    </p:spTree>
    <p:extLst>
      <p:ext uri="{BB962C8B-B14F-4D97-AF65-F5344CB8AC3E}">
        <p14:creationId xmlns:p14="http://schemas.microsoft.com/office/powerpoint/2010/main" val="11101517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6" name="Rectangle 5"/>
          <p:cNvSpPr/>
          <p:nvPr userDrawn="1"/>
        </p:nvSpPr>
        <p:spPr>
          <a:xfrm>
            <a:off x="4302329" y="4021295"/>
            <a:ext cx="576292" cy="576105"/>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itle 1"/>
          <p:cNvSpPr>
            <a:spLocks noGrp="1"/>
          </p:cNvSpPr>
          <p:nvPr>
            <p:ph type="title"/>
          </p:nvPr>
        </p:nvSpPr>
        <p:spPr>
          <a:xfrm>
            <a:off x="457200" y="1449892"/>
            <a:ext cx="8229600" cy="1143000"/>
          </a:xfrm>
        </p:spPr>
        <p:txBody>
          <a:bodyPr/>
          <a:lstStyle>
            <a:lvl1pPr algn="ctr">
              <a:defRPr>
                <a:solidFill>
                  <a:srgbClr val="3B3C3E"/>
                </a:solidFill>
              </a:defRPr>
            </a:lvl1pPr>
          </a:lstStyle>
          <a:p>
            <a:r>
              <a:rPr lang="en-US" dirty="0"/>
              <a:t>Click to edit Master title style</a:t>
            </a:r>
          </a:p>
        </p:txBody>
      </p:sp>
      <p:sp>
        <p:nvSpPr>
          <p:cNvPr id="5" name="Subtitle 2"/>
          <p:cNvSpPr>
            <a:spLocks noGrp="1"/>
          </p:cNvSpPr>
          <p:nvPr>
            <p:ph type="subTitle" idx="1"/>
          </p:nvPr>
        </p:nvSpPr>
        <p:spPr>
          <a:xfrm>
            <a:off x="1371600" y="2694275"/>
            <a:ext cx="6400800" cy="1223675"/>
          </a:xfrm>
        </p:spPr>
        <p:txBody>
          <a:bodyPr/>
          <a:lstStyle>
            <a:lvl1pPr marL="0" indent="0" algn="ctr">
              <a:buNone/>
              <a:defRPr>
                <a:solidFill>
                  <a:srgbClr val="3B3C3E"/>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4" name="Picture 3" descr="UT_logo_RGB.eps"/>
          <p:cNvPicPr>
            <a:picLocks noChangeAspect="1"/>
          </p:cNvPicPr>
          <p:nvPr userDrawn="1"/>
        </p:nvPicPr>
        <p:blipFill rotWithShape="1">
          <a:blip r:embed="rId2" cstate="screen">
            <a:extLst>
              <a:ext uri="{28A0092B-C50C-407E-A947-70E740481C1C}">
                <a14:useLocalDpi xmlns:a14="http://schemas.microsoft.com/office/drawing/2010/main"/>
              </a:ext>
            </a:extLst>
          </a:blip>
          <a:srcRect l="-4524" t="-7509" r="-4657" b="-14348"/>
          <a:stretch/>
        </p:blipFill>
        <p:spPr>
          <a:xfrm>
            <a:off x="3520440" y="4005072"/>
            <a:ext cx="2148840" cy="1517904"/>
          </a:xfrm>
          <a:prstGeom prst="rect">
            <a:avLst/>
          </a:prstGeom>
        </p:spPr>
      </p:pic>
      <p:sp>
        <p:nvSpPr>
          <p:cNvPr id="7" name="Rectangle 6"/>
          <p:cNvSpPr/>
          <p:nvPr userDrawn="1"/>
        </p:nvSpPr>
        <p:spPr>
          <a:xfrm>
            <a:off x="0" y="6330206"/>
            <a:ext cx="9144000" cy="527794"/>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1190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normAutofit/>
          </a:bodyPr>
          <a:lstStyle>
            <a:lvl1pPr algn="l">
              <a:defRPr sz="28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F5BA7003-00DC-104B-92AD-B7A90026C1F9}" type="datetimeFigureOut">
              <a:rPr lang="en-US" smtClean="0"/>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1C7006-7120-F341-A188-F97DDD913081}" type="slidenum">
              <a:rPr lang="en-US" smtClean="0"/>
              <a:t>‹#›</a:t>
            </a:fld>
            <a:endParaRPr lang="en-US"/>
          </a:p>
        </p:txBody>
      </p:sp>
    </p:spTree>
    <p:extLst>
      <p:ext uri="{BB962C8B-B14F-4D97-AF65-F5344CB8AC3E}">
        <p14:creationId xmlns:p14="http://schemas.microsoft.com/office/powerpoint/2010/main" val="2332366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range Section Header">
    <p:bg>
      <p:bgPr>
        <a:solidFill>
          <a:srgbClr val="FF8200"/>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5BA7003-00DC-104B-92AD-B7A90026C1F9}" type="datetimeFigureOut">
              <a:rPr lang="en-US" smtClean="0"/>
              <a:pPr/>
              <a:t>11/20/2024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51C7006-7120-F341-A188-F97DDD913081}" type="slidenum">
              <a:rPr lang="en-US" smtClean="0"/>
              <a:pPr/>
              <a:t>‹#›</a:t>
            </a:fld>
            <a:endParaRPr lang="en-US" dirty="0"/>
          </a:p>
        </p:txBody>
      </p:sp>
      <p:sp>
        <p:nvSpPr>
          <p:cNvPr id="6" name="Title 1"/>
          <p:cNvSpPr>
            <a:spLocks noGrp="1"/>
          </p:cNvSpPr>
          <p:nvPr>
            <p:ph type="title"/>
          </p:nvPr>
        </p:nvSpPr>
        <p:spPr>
          <a:xfrm>
            <a:off x="722313" y="4406900"/>
            <a:ext cx="7772400" cy="1362075"/>
          </a:xfrm>
        </p:spPr>
        <p:txBody>
          <a:bodyPr anchor="t">
            <a:normAutofit/>
          </a:bodyPr>
          <a:lstStyle>
            <a:lvl1pPr algn="l">
              <a:defRPr sz="2800" b="1" cap="all">
                <a:solidFill>
                  <a:schemeClr val="bg1"/>
                </a:solidFill>
              </a:defRPr>
            </a:lvl1pPr>
          </a:lstStyle>
          <a:p>
            <a:r>
              <a:rPr lang="en-US" dirty="0"/>
              <a:t>Click to edit Master title style</a:t>
            </a:r>
          </a:p>
        </p:txBody>
      </p:sp>
      <p:sp>
        <p:nvSpPr>
          <p:cNvPr id="7" name="Text Placeholder 2"/>
          <p:cNvSpPr>
            <a:spLocks noGrp="1"/>
          </p:cNvSpPr>
          <p:nvPr>
            <p:ph type="body" idx="1"/>
          </p:nvPr>
        </p:nvSpPr>
        <p:spPr>
          <a:xfrm>
            <a:off x="722313" y="2906713"/>
            <a:ext cx="7772400" cy="1500187"/>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1347444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5BA7003-00DC-104B-92AD-B7A90026C1F9}" type="datetimeFigureOut">
              <a:rPr lang="en-US" smtClean="0"/>
              <a:t>11/20/2024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1C7006-7120-F341-A188-F97DDD913081}" type="slidenum">
              <a:rPr lang="en-US" smtClean="0"/>
              <a:t>‹#›</a:t>
            </a:fld>
            <a:endParaRPr lang="en-US"/>
          </a:p>
        </p:txBody>
      </p:sp>
    </p:spTree>
    <p:extLst>
      <p:ext uri="{BB962C8B-B14F-4D97-AF65-F5344CB8AC3E}">
        <p14:creationId xmlns:p14="http://schemas.microsoft.com/office/powerpoint/2010/main" val="31535550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5BA7003-00DC-104B-92AD-B7A90026C1F9}" type="datetimeFigureOut">
              <a:rPr lang="en-US" smtClean="0"/>
              <a:t>11/20/2024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1C7006-7120-F341-A188-F97DDD913081}" type="slidenum">
              <a:rPr lang="en-US" smtClean="0"/>
              <a:t>‹#›</a:t>
            </a:fld>
            <a:endParaRPr lang="en-US"/>
          </a:p>
        </p:txBody>
      </p:sp>
    </p:spTree>
    <p:extLst>
      <p:ext uri="{BB962C8B-B14F-4D97-AF65-F5344CB8AC3E}">
        <p14:creationId xmlns:p14="http://schemas.microsoft.com/office/powerpoint/2010/main" val="42241545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BA7003-00DC-104B-92AD-B7A90026C1F9}" type="datetimeFigureOut">
              <a:rPr lang="en-US" smtClean="0"/>
              <a:t>11/20/2024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51C7006-7120-F341-A188-F97DDD913081}" type="slidenum">
              <a:rPr lang="en-US" smtClean="0"/>
              <a:t>‹#›</a:t>
            </a:fld>
            <a:endParaRPr lang="en-US"/>
          </a:p>
        </p:txBody>
      </p:sp>
    </p:spTree>
    <p:extLst>
      <p:ext uri="{BB962C8B-B14F-4D97-AF65-F5344CB8AC3E}">
        <p14:creationId xmlns:p14="http://schemas.microsoft.com/office/powerpoint/2010/main" val="36046577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Rectangle 5"/>
          <p:cNvSpPr/>
          <p:nvPr userDrawn="1"/>
        </p:nvSpPr>
        <p:spPr>
          <a:xfrm>
            <a:off x="4302329" y="4021295"/>
            <a:ext cx="576292" cy="576105"/>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itle 1"/>
          <p:cNvSpPr>
            <a:spLocks noGrp="1"/>
          </p:cNvSpPr>
          <p:nvPr>
            <p:ph type="title"/>
          </p:nvPr>
        </p:nvSpPr>
        <p:spPr>
          <a:xfrm>
            <a:off x="457200" y="1449892"/>
            <a:ext cx="8229600" cy="1143000"/>
          </a:xfrm>
        </p:spPr>
        <p:txBody>
          <a:bodyPr/>
          <a:lstStyle>
            <a:lvl1pPr algn="ctr">
              <a:defRPr>
                <a:solidFill>
                  <a:srgbClr val="3B3C3E"/>
                </a:solidFill>
              </a:defRPr>
            </a:lvl1pPr>
          </a:lstStyle>
          <a:p>
            <a:r>
              <a:rPr lang="en-US" dirty="0"/>
              <a:t>Click to edit Master title style</a:t>
            </a:r>
          </a:p>
        </p:txBody>
      </p:sp>
      <p:sp>
        <p:nvSpPr>
          <p:cNvPr id="5" name="Subtitle 2"/>
          <p:cNvSpPr>
            <a:spLocks noGrp="1"/>
          </p:cNvSpPr>
          <p:nvPr>
            <p:ph type="subTitle" idx="1"/>
          </p:nvPr>
        </p:nvSpPr>
        <p:spPr>
          <a:xfrm>
            <a:off x="1371600" y="2694275"/>
            <a:ext cx="6400800" cy="1223675"/>
          </a:xfrm>
        </p:spPr>
        <p:txBody>
          <a:bodyPr/>
          <a:lstStyle>
            <a:lvl1pPr marL="0" indent="0" algn="ctr">
              <a:buNone/>
              <a:defRPr>
                <a:solidFill>
                  <a:srgbClr val="3B3C3E"/>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4" name="Picture 3" descr="UT_logo_RGB.eps"/>
          <p:cNvPicPr>
            <a:picLocks noChangeAspect="1"/>
          </p:cNvPicPr>
          <p:nvPr userDrawn="1"/>
        </p:nvPicPr>
        <p:blipFill rotWithShape="1">
          <a:blip r:embed="rId2" cstate="screen">
            <a:extLst>
              <a:ext uri="{28A0092B-C50C-407E-A947-70E740481C1C}">
                <a14:useLocalDpi xmlns:a14="http://schemas.microsoft.com/office/drawing/2010/main"/>
              </a:ext>
            </a:extLst>
          </a:blip>
          <a:srcRect l="-4524" t="-7509" r="-4657" b="-14348"/>
          <a:stretch/>
        </p:blipFill>
        <p:spPr>
          <a:xfrm>
            <a:off x="3520440" y="4005072"/>
            <a:ext cx="2148840" cy="1517904"/>
          </a:xfrm>
          <a:prstGeom prst="rect">
            <a:avLst/>
          </a:prstGeom>
        </p:spPr>
      </p:pic>
      <p:sp>
        <p:nvSpPr>
          <p:cNvPr id="7" name="Rectangle 6"/>
          <p:cNvSpPr/>
          <p:nvPr userDrawn="1"/>
        </p:nvSpPr>
        <p:spPr>
          <a:xfrm>
            <a:off x="0" y="6330206"/>
            <a:ext cx="9144000" cy="527794"/>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90776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ctr">
              <a:defRPr sz="2000" b="1">
                <a:solidFill>
                  <a:srgbClr val="3B3C3E"/>
                </a:solidFill>
              </a:defRPr>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lgn="ctr">
              <a:buNone/>
              <a:defRPr sz="1400">
                <a:solidFill>
                  <a:srgbClr val="3B3C3E"/>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457200" y="6356350"/>
            <a:ext cx="1009650" cy="365125"/>
          </a:xfrm>
          <a:prstGeom prst="rect">
            <a:avLst/>
          </a:prstGeom>
        </p:spPr>
        <p:txBody>
          <a:bodyPr/>
          <a:lstStyle/>
          <a:p>
            <a:fld id="{F5BA7003-00DC-104B-92AD-B7A90026C1F9}" type="datetimeFigureOut">
              <a:rPr lang="en-US" smtClean="0"/>
              <a:t>11/20/2024</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051C7006-7120-F341-A188-F97DDD913081}" type="slidenum">
              <a:rPr lang="en-US" smtClean="0"/>
              <a:t>‹#›</a:t>
            </a:fld>
            <a:endParaRPr lang="en-US"/>
          </a:p>
        </p:txBody>
      </p:sp>
    </p:spTree>
    <p:extLst>
      <p:ext uri="{BB962C8B-B14F-4D97-AF65-F5344CB8AC3E}">
        <p14:creationId xmlns:p14="http://schemas.microsoft.com/office/powerpoint/2010/main" val="16039731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Large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356350"/>
            <a:ext cx="1009650" cy="365125"/>
          </a:xfrm>
          <a:prstGeom prst="rect">
            <a:avLst/>
          </a:prstGeom>
        </p:spPr>
        <p:txBody>
          <a:bodyPr/>
          <a:lstStyle/>
          <a:p>
            <a:fld id="{4B469F6A-6969-FD40-8D37-C59213B3D641}" type="datetimeFigureOut">
              <a:rPr lang="en-US" smtClean="0"/>
              <a:pPr/>
              <a:t>11/20/2024</a:t>
            </a:fld>
            <a:endParaRPr lang="en-US" dirty="0"/>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995FC0D8-608D-084B-A5CE-4343663DF3B8}" type="slidenum">
              <a:rPr lang="en-US" smtClean="0"/>
              <a:pPr/>
              <a:t>‹#›</a:t>
            </a:fld>
            <a:endParaRPr lang="en-US" dirty="0"/>
          </a:p>
        </p:txBody>
      </p:sp>
      <p:sp>
        <p:nvSpPr>
          <p:cNvPr id="6" name="Picture Placeholder 2"/>
          <p:cNvSpPr>
            <a:spLocks noGrp="1"/>
          </p:cNvSpPr>
          <p:nvPr>
            <p:ph type="pic" idx="1"/>
          </p:nvPr>
        </p:nvSpPr>
        <p:spPr>
          <a:xfrm>
            <a:off x="0" y="0"/>
            <a:ext cx="9144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Tree>
    <p:extLst>
      <p:ext uri="{BB962C8B-B14F-4D97-AF65-F5344CB8AC3E}">
        <p14:creationId xmlns:p14="http://schemas.microsoft.com/office/powerpoint/2010/main" val="32884114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rge Photo with Overlaid Title">
    <p:spTree>
      <p:nvGrpSpPr>
        <p:cNvPr id="1" name=""/>
        <p:cNvGrpSpPr/>
        <p:nvPr/>
      </p:nvGrpSpPr>
      <p:grpSpPr>
        <a:xfrm>
          <a:off x="0" y="0"/>
          <a:ext cx="0" cy="0"/>
          <a:chOff x="0" y="0"/>
          <a:chExt cx="0" cy="0"/>
        </a:xfrm>
      </p:grpSpPr>
      <p:sp>
        <p:nvSpPr>
          <p:cNvPr id="6" name="Picture Placeholder 2"/>
          <p:cNvSpPr>
            <a:spLocks noGrp="1"/>
          </p:cNvSpPr>
          <p:nvPr>
            <p:ph type="pic" idx="1"/>
          </p:nvPr>
        </p:nvSpPr>
        <p:spPr>
          <a:xfrm>
            <a:off x="0" y="0"/>
            <a:ext cx="9144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hasCustomPrompt="1"/>
          </p:nvPr>
        </p:nvSpPr>
        <p:spPr>
          <a:xfrm>
            <a:off x="457200" y="2579688"/>
            <a:ext cx="8229600" cy="1143000"/>
          </a:xfrm>
        </p:spPr>
        <p:txBody>
          <a:bodyPr>
            <a:normAutofit/>
          </a:bodyPr>
          <a:lstStyle>
            <a:lvl1pPr algn="ctr">
              <a:defRPr sz="4000" b="1" spc="0">
                <a:solidFill>
                  <a:schemeClr val="bg1"/>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F5BA7003-00DC-104B-92AD-B7A90026C1F9}" type="datetimeFigureOut">
              <a:rPr lang="en-US" smtClean="0"/>
              <a:pPr/>
              <a:t>11/20/2024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51C7006-7120-F341-A188-F97DDD913081}" type="slidenum">
              <a:rPr lang="en-US" smtClean="0"/>
              <a:pPr/>
              <a:t>‹#›</a:t>
            </a:fld>
            <a:endParaRPr lang="en-US" dirty="0"/>
          </a:p>
        </p:txBody>
      </p:sp>
    </p:spTree>
    <p:extLst>
      <p:ext uri="{BB962C8B-B14F-4D97-AF65-F5344CB8AC3E}">
        <p14:creationId xmlns:p14="http://schemas.microsoft.com/office/powerpoint/2010/main" val="32051728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hoto Collag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356350"/>
            <a:ext cx="1009650" cy="365125"/>
          </a:xfrm>
          <a:prstGeom prst="rect">
            <a:avLst/>
          </a:prstGeom>
        </p:spPr>
        <p:txBody>
          <a:bodyPr/>
          <a:lstStyle/>
          <a:p>
            <a:fld id="{4B469F6A-6969-FD40-8D37-C59213B3D641}" type="datetimeFigureOut">
              <a:rPr lang="en-US" smtClean="0"/>
              <a:pPr/>
              <a:t>11/20/2024</a:t>
            </a:fld>
            <a:endParaRPr lang="en-US" dirty="0"/>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995FC0D8-608D-084B-A5CE-4343663DF3B8}" type="slidenum">
              <a:rPr lang="en-US" smtClean="0"/>
              <a:pPr/>
              <a:t>‹#›</a:t>
            </a:fld>
            <a:endParaRPr lang="en-US" dirty="0"/>
          </a:p>
        </p:txBody>
      </p:sp>
      <p:sp>
        <p:nvSpPr>
          <p:cNvPr id="6" name="Picture Placeholder 4"/>
          <p:cNvSpPr>
            <a:spLocks noGrp="1"/>
          </p:cNvSpPr>
          <p:nvPr>
            <p:ph type="pic" idx="1"/>
          </p:nvPr>
        </p:nvSpPr>
        <p:spPr>
          <a:xfrm>
            <a:off x="277905" y="2365248"/>
            <a:ext cx="4240119" cy="3845269"/>
          </a:xfrm>
        </p:spPr>
      </p:sp>
      <p:sp>
        <p:nvSpPr>
          <p:cNvPr id="7" name="Picture Placeholder 6"/>
          <p:cNvSpPr>
            <a:spLocks noGrp="1"/>
          </p:cNvSpPr>
          <p:nvPr>
            <p:ph type="pic" sz="quarter" idx="13"/>
          </p:nvPr>
        </p:nvSpPr>
        <p:spPr>
          <a:xfrm>
            <a:off x="277905" y="228600"/>
            <a:ext cx="2057400" cy="2039112"/>
          </a:xfrm>
        </p:spPr>
      </p:sp>
      <p:sp>
        <p:nvSpPr>
          <p:cNvPr id="8" name="Picture Placeholder 7"/>
          <p:cNvSpPr>
            <a:spLocks noGrp="1"/>
          </p:cNvSpPr>
          <p:nvPr>
            <p:ph type="pic" sz="quarter" idx="14"/>
          </p:nvPr>
        </p:nvSpPr>
        <p:spPr>
          <a:xfrm>
            <a:off x="2460625" y="228600"/>
            <a:ext cx="2057400" cy="2039112"/>
          </a:xfrm>
        </p:spPr>
      </p:sp>
      <p:sp>
        <p:nvSpPr>
          <p:cNvPr id="10" name="Title 1"/>
          <p:cNvSpPr>
            <a:spLocks noGrp="1"/>
          </p:cNvSpPr>
          <p:nvPr>
            <p:ph type="title"/>
          </p:nvPr>
        </p:nvSpPr>
        <p:spPr>
          <a:xfrm>
            <a:off x="4990444" y="751925"/>
            <a:ext cx="3799498" cy="1588926"/>
          </a:xfrm>
        </p:spPr>
        <p:txBody>
          <a:bodyPr anchor="b"/>
          <a:lstStyle>
            <a:lvl1pPr algn="ctr">
              <a:defRPr sz="2000" b="1">
                <a:solidFill>
                  <a:schemeClr val="tx1"/>
                </a:solidFill>
              </a:defRPr>
            </a:lvl1pPr>
          </a:lstStyle>
          <a:p>
            <a:r>
              <a:rPr lang="en-US" dirty="0"/>
              <a:t>Click to edit Master title style</a:t>
            </a:r>
          </a:p>
        </p:txBody>
      </p:sp>
      <p:sp>
        <p:nvSpPr>
          <p:cNvPr id="11" name="Text Placeholder 3"/>
          <p:cNvSpPr>
            <a:spLocks noGrp="1"/>
          </p:cNvSpPr>
          <p:nvPr>
            <p:ph type="body" sz="half" idx="2"/>
          </p:nvPr>
        </p:nvSpPr>
        <p:spPr>
          <a:xfrm>
            <a:off x="4990444" y="2340851"/>
            <a:ext cx="3799498" cy="3869666"/>
          </a:xfrm>
        </p:spPr>
        <p:txBody>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2080753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Big Orange">
    <p:bg>
      <p:bgPr>
        <a:solidFill>
          <a:srgbClr val="FF82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449892"/>
            <a:ext cx="8229600" cy="1143000"/>
          </a:xfrm>
        </p:spPr>
        <p:txBody>
          <a:bodyPr/>
          <a:lstStyle>
            <a:lvl1pPr algn="ctr">
              <a:defRPr>
                <a:solidFill>
                  <a:schemeClr val="bg1"/>
                </a:solidFill>
              </a:defRPr>
            </a:lvl1pPr>
          </a:lstStyle>
          <a:p>
            <a:r>
              <a:rPr lang="en-US" dirty="0"/>
              <a:t>Click to edit Master title style</a:t>
            </a:r>
          </a:p>
        </p:txBody>
      </p:sp>
      <p:pic>
        <p:nvPicPr>
          <p:cNvPr id="7" name="Picture 6"/>
          <p:cNvPicPr>
            <a:picLocks noChangeAspect="1"/>
          </p:cNvPicPr>
          <p:nvPr userDrawn="1"/>
        </p:nvPicPr>
        <p:blipFill>
          <a:blip r:embed="rId2"/>
          <a:stretch>
            <a:fillRect/>
          </a:stretch>
        </p:blipFill>
        <p:spPr>
          <a:xfrm>
            <a:off x="3578810" y="4021295"/>
            <a:ext cx="1986380" cy="1327108"/>
          </a:xfrm>
          <a:prstGeom prst="rect">
            <a:avLst/>
          </a:prstGeom>
        </p:spPr>
      </p:pic>
      <p:sp>
        <p:nvSpPr>
          <p:cNvPr id="4" name="Subtitle 2"/>
          <p:cNvSpPr>
            <a:spLocks noGrp="1"/>
          </p:cNvSpPr>
          <p:nvPr>
            <p:ph type="subTitle" idx="1"/>
          </p:nvPr>
        </p:nvSpPr>
        <p:spPr>
          <a:xfrm>
            <a:off x="1371600" y="2694275"/>
            <a:ext cx="6400800" cy="1223675"/>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5705723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ix Photo Collag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356350"/>
            <a:ext cx="1009650" cy="365125"/>
          </a:xfrm>
          <a:prstGeom prst="rect">
            <a:avLst/>
          </a:prstGeom>
        </p:spPr>
        <p:txBody>
          <a:bodyPr/>
          <a:lstStyle/>
          <a:p>
            <a:fld id="{4B469F6A-6969-FD40-8D37-C59213B3D641}" type="datetimeFigureOut">
              <a:rPr lang="en-US" smtClean="0"/>
              <a:pPr/>
              <a:t>11/20/2024</a:t>
            </a:fld>
            <a:endParaRPr lang="en-US" dirty="0"/>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995FC0D8-608D-084B-A5CE-4343663DF3B8}" type="slidenum">
              <a:rPr lang="en-US" smtClean="0"/>
              <a:pPr/>
              <a:t>‹#›</a:t>
            </a:fld>
            <a:endParaRPr lang="en-US" dirty="0"/>
          </a:p>
        </p:txBody>
      </p:sp>
      <p:sp>
        <p:nvSpPr>
          <p:cNvPr id="6" name="Picture Placeholder 4"/>
          <p:cNvSpPr>
            <a:spLocks noGrp="1"/>
          </p:cNvSpPr>
          <p:nvPr>
            <p:ph type="pic" idx="1"/>
          </p:nvPr>
        </p:nvSpPr>
        <p:spPr>
          <a:xfrm>
            <a:off x="277905" y="2365248"/>
            <a:ext cx="4240119" cy="3845269"/>
          </a:xfrm>
        </p:spPr>
      </p:sp>
      <p:sp>
        <p:nvSpPr>
          <p:cNvPr id="7" name="Picture Placeholder 6"/>
          <p:cNvSpPr>
            <a:spLocks noGrp="1"/>
          </p:cNvSpPr>
          <p:nvPr>
            <p:ph type="pic" sz="quarter" idx="13"/>
          </p:nvPr>
        </p:nvSpPr>
        <p:spPr>
          <a:xfrm>
            <a:off x="277905" y="228600"/>
            <a:ext cx="2057400" cy="2039112"/>
          </a:xfrm>
        </p:spPr>
      </p:sp>
      <p:sp>
        <p:nvSpPr>
          <p:cNvPr id="8" name="Picture Placeholder 7"/>
          <p:cNvSpPr>
            <a:spLocks noGrp="1"/>
          </p:cNvSpPr>
          <p:nvPr>
            <p:ph type="pic" sz="quarter" idx="14"/>
          </p:nvPr>
        </p:nvSpPr>
        <p:spPr>
          <a:xfrm>
            <a:off x="2460625" y="228600"/>
            <a:ext cx="2057400" cy="2039112"/>
          </a:xfrm>
        </p:spPr>
      </p:sp>
      <p:sp>
        <p:nvSpPr>
          <p:cNvPr id="9" name="Picture Placeholder 4"/>
          <p:cNvSpPr>
            <a:spLocks noGrp="1"/>
          </p:cNvSpPr>
          <p:nvPr>
            <p:ph type="pic" idx="15"/>
          </p:nvPr>
        </p:nvSpPr>
        <p:spPr>
          <a:xfrm>
            <a:off x="4670424" y="228600"/>
            <a:ext cx="4240119" cy="3845269"/>
          </a:xfrm>
        </p:spPr>
      </p:sp>
      <p:sp>
        <p:nvSpPr>
          <p:cNvPr id="10" name="Picture Placeholder 6"/>
          <p:cNvSpPr>
            <a:spLocks noGrp="1"/>
          </p:cNvSpPr>
          <p:nvPr>
            <p:ph type="pic" sz="quarter" idx="16"/>
          </p:nvPr>
        </p:nvSpPr>
        <p:spPr>
          <a:xfrm>
            <a:off x="4670424" y="4175911"/>
            <a:ext cx="2057400" cy="2039112"/>
          </a:xfrm>
        </p:spPr>
      </p:sp>
      <p:sp>
        <p:nvSpPr>
          <p:cNvPr id="11" name="Picture Placeholder 7"/>
          <p:cNvSpPr>
            <a:spLocks noGrp="1"/>
          </p:cNvSpPr>
          <p:nvPr>
            <p:ph type="pic" sz="quarter" idx="17"/>
          </p:nvPr>
        </p:nvSpPr>
        <p:spPr>
          <a:xfrm>
            <a:off x="6853144" y="4175911"/>
            <a:ext cx="2057400" cy="2039112"/>
          </a:xfrm>
        </p:spPr>
      </p:sp>
    </p:spTree>
    <p:extLst>
      <p:ext uri="{BB962C8B-B14F-4D97-AF65-F5344CB8AC3E}">
        <p14:creationId xmlns:p14="http://schemas.microsoft.com/office/powerpoint/2010/main" val="1589478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
            <a:ext cx="7772400" cy="895350"/>
          </a:xfrm>
        </p:spPr>
        <p:txBody>
          <a:bodyPr>
            <a:normAutofit/>
          </a:bodyPr>
          <a:lstStyle>
            <a:lvl1pPr>
              <a:defRPr sz="2400"/>
            </a:lvl1pPr>
          </a:lstStyle>
          <a:p>
            <a:r>
              <a:rPr lang="en-US" dirty="0"/>
              <a:t>Click to edit Master 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B016D1E-C240-F54C-B964-4E8AE0DA4492}" type="datetimeFigureOut">
              <a:rPr lang="en-US" smtClean="0"/>
              <a:t>11/20/2024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246A90C-EDD6-534A-836B-F35EA6B6A503}" type="slidenum">
              <a:rPr lang="en-US" smtClean="0"/>
              <a:t>‹#›</a:t>
            </a:fld>
            <a:endParaRPr lang="en-US"/>
          </a:p>
        </p:txBody>
      </p:sp>
      <p:sp>
        <p:nvSpPr>
          <p:cNvPr id="10" name="Chart Placeholder 9"/>
          <p:cNvSpPr>
            <a:spLocks noGrp="1"/>
          </p:cNvSpPr>
          <p:nvPr>
            <p:ph type="chart" sz="quarter" idx="13"/>
          </p:nvPr>
        </p:nvSpPr>
        <p:spPr>
          <a:xfrm>
            <a:off x="685800" y="1130300"/>
            <a:ext cx="7772400" cy="5035550"/>
          </a:xfrm>
        </p:spPr>
        <p:txBody>
          <a:bodyPr/>
          <a:lstStyle>
            <a:lvl1pPr>
              <a:defRPr>
                <a:solidFill>
                  <a:schemeClr val="tx1"/>
                </a:solidFill>
              </a:defRPr>
            </a:lvl1pPr>
          </a:lstStyle>
          <a:p>
            <a:endParaRPr lang="en-US" dirty="0"/>
          </a:p>
        </p:txBody>
      </p:sp>
    </p:spTree>
    <p:extLst>
      <p:ext uri="{BB962C8B-B14F-4D97-AF65-F5344CB8AC3E}">
        <p14:creationId xmlns:p14="http://schemas.microsoft.com/office/powerpoint/2010/main" val="3315191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Big Logo">
    <p:spTree>
      <p:nvGrpSpPr>
        <p:cNvPr id="1" name=""/>
        <p:cNvGrpSpPr/>
        <p:nvPr/>
      </p:nvGrpSpPr>
      <p:grpSpPr>
        <a:xfrm>
          <a:off x="0" y="0"/>
          <a:ext cx="0" cy="0"/>
          <a:chOff x="0" y="0"/>
          <a:chExt cx="0" cy="0"/>
        </a:xfrm>
      </p:grpSpPr>
      <p:sp>
        <p:nvSpPr>
          <p:cNvPr id="6" name="Rectangle 5"/>
          <p:cNvSpPr/>
          <p:nvPr userDrawn="1"/>
        </p:nvSpPr>
        <p:spPr>
          <a:xfrm>
            <a:off x="0" y="4661212"/>
            <a:ext cx="9144000" cy="2196788"/>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Subtitle 2"/>
          <p:cNvSpPr>
            <a:spLocks noGrp="1"/>
          </p:cNvSpPr>
          <p:nvPr>
            <p:ph type="subTitle" idx="1"/>
          </p:nvPr>
        </p:nvSpPr>
        <p:spPr>
          <a:xfrm>
            <a:off x="1371600" y="215736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p:cNvPicPr>
            <a:picLocks noChangeAspect="1"/>
          </p:cNvPicPr>
          <p:nvPr userDrawn="1"/>
        </p:nvPicPr>
        <p:blipFill>
          <a:blip r:embed="rId2"/>
          <a:stretch>
            <a:fillRect/>
          </a:stretch>
        </p:blipFill>
        <p:spPr>
          <a:xfrm>
            <a:off x="3578810" y="5072195"/>
            <a:ext cx="1986380" cy="1327108"/>
          </a:xfrm>
          <a:prstGeom prst="rect">
            <a:avLst/>
          </a:prstGeom>
        </p:spPr>
      </p:pic>
      <p:sp>
        <p:nvSpPr>
          <p:cNvPr id="11" name="Title 1"/>
          <p:cNvSpPr>
            <a:spLocks noGrp="1"/>
          </p:cNvSpPr>
          <p:nvPr>
            <p:ph type="ctrTitle"/>
          </p:nvPr>
        </p:nvSpPr>
        <p:spPr>
          <a:xfrm>
            <a:off x="685800" y="396710"/>
            <a:ext cx="7772400" cy="1470025"/>
          </a:xfrm>
        </p:spPr>
        <p:txBody>
          <a:bodyPr/>
          <a:lstStyle>
            <a:lvl1pPr algn="ctr">
              <a:defRPr/>
            </a:lvl1pPr>
          </a:lstStyle>
          <a:p>
            <a:r>
              <a:rPr lang="en-US" dirty="0"/>
              <a:t>Click to edit Master title style</a:t>
            </a:r>
          </a:p>
        </p:txBody>
      </p:sp>
    </p:spTree>
    <p:extLst>
      <p:ext uri="{BB962C8B-B14F-4D97-AF65-F5344CB8AC3E}">
        <p14:creationId xmlns:p14="http://schemas.microsoft.com/office/powerpoint/2010/main" val="4187791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Minimal Identity">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25850"/>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08162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Rectangle 6"/>
          <p:cNvSpPr/>
          <p:nvPr userDrawn="1"/>
        </p:nvSpPr>
        <p:spPr>
          <a:xfrm>
            <a:off x="0" y="6330206"/>
            <a:ext cx="9144000" cy="527794"/>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UT_logo_RIGHT_KNOCKOUT.eps"/>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07955" y="6441967"/>
            <a:ext cx="1410369" cy="314711"/>
          </a:xfrm>
          <a:prstGeom prst="rect">
            <a:avLst/>
          </a:prstGeom>
        </p:spPr>
      </p:pic>
    </p:spTree>
    <p:extLst>
      <p:ext uri="{BB962C8B-B14F-4D97-AF65-F5344CB8AC3E}">
        <p14:creationId xmlns:p14="http://schemas.microsoft.com/office/powerpoint/2010/main" val="1350441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Your Custom Photo">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4950346"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Rectangle 3"/>
          <p:cNvSpPr/>
          <p:nvPr userDrawn="1"/>
        </p:nvSpPr>
        <p:spPr>
          <a:xfrm>
            <a:off x="4950346" y="0"/>
            <a:ext cx="4193654" cy="685800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4950346" y="274637"/>
            <a:ext cx="4193654" cy="3546463"/>
          </a:xfrm>
        </p:spPr>
        <p:txBody>
          <a:bodyPr>
            <a:normAutofit/>
          </a:bodyPr>
          <a:lstStyle>
            <a:lvl1pPr algn="ctr">
              <a:defRPr sz="4000">
                <a:solidFill>
                  <a:schemeClr val="bg1"/>
                </a:solidFill>
              </a:defRPr>
            </a:lvl1pPr>
          </a:lstStyle>
          <a:p>
            <a:r>
              <a:rPr lang="en-US" dirty="0"/>
              <a:t>Click to edit Master title style</a:t>
            </a:r>
          </a:p>
        </p:txBody>
      </p:sp>
      <p:pic>
        <p:nvPicPr>
          <p:cNvPr id="6" name="Picture 5"/>
          <p:cNvPicPr>
            <a:picLocks noChangeAspect="1"/>
          </p:cNvPicPr>
          <p:nvPr userDrawn="1"/>
        </p:nvPicPr>
        <p:blipFill>
          <a:blip r:embed="rId2"/>
          <a:stretch>
            <a:fillRect/>
          </a:stretch>
        </p:blipFill>
        <p:spPr>
          <a:xfrm>
            <a:off x="5851676" y="4313728"/>
            <a:ext cx="2390995" cy="1589757"/>
          </a:xfrm>
          <a:prstGeom prst="rect">
            <a:avLst/>
          </a:prstGeom>
        </p:spPr>
      </p:pic>
    </p:spTree>
    <p:extLst>
      <p:ext uri="{BB962C8B-B14F-4D97-AF65-F5344CB8AC3E}">
        <p14:creationId xmlns:p14="http://schemas.microsoft.com/office/powerpoint/2010/main" val="2446035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Photo 1">
    <p:spTree>
      <p:nvGrpSpPr>
        <p:cNvPr id="1" name=""/>
        <p:cNvGrpSpPr/>
        <p:nvPr/>
      </p:nvGrpSpPr>
      <p:grpSpPr>
        <a:xfrm>
          <a:off x="0" y="0"/>
          <a:ext cx="0" cy="0"/>
          <a:chOff x="0" y="0"/>
          <a:chExt cx="0" cy="0"/>
        </a:xfrm>
      </p:grpSpPr>
      <p:pic>
        <p:nvPicPr>
          <p:cNvPr id="9" name="Picture 8" descr="AyresJosh.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18487" y="0"/>
            <a:ext cx="10370676" cy="6868412"/>
          </a:xfrm>
          <a:prstGeom prst="rect">
            <a:avLst/>
          </a:prstGeom>
        </p:spPr>
      </p:pic>
      <p:sp>
        <p:nvSpPr>
          <p:cNvPr id="6" name="Rectangle 5"/>
          <p:cNvSpPr/>
          <p:nvPr userDrawn="1"/>
        </p:nvSpPr>
        <p:spPr>
          <a:xfrm>
            <a:off x="4564442" y="0"/>
            <a:ext cx="4193654" cy="685800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64442" y="274637"/>
            <a:ext cx="4193654" cy="3546463"/>
          </a:xfrm>
        </p:spPr>
        <p:txBody>
          <a:bodyPr>
            <a:normAutofit/>
          </a:bodyPr>
          <a:lstStyle>
            <a:lvl1pPr algn="ctr">
              <a:defRPr sz="4000">
                <a:solidFill>
                  <a:schemeClr val="bg1"/>
                </a:solidFill>
              </a:defRPr>
            </a:lvl1pPr>
          </a:lstStyle>
          <a:p>
            <a:r>
              <a:rPr lang="en-US" dirty="0"/>
              <a:t>Click to edit Master title style</a:t>
            </a:r>
          </a:p>
        </p:txBody>
      </p:sp>
      <p:pic>
        <p:nvPicPr>
          <p:cNvPr id="11" name="Picture 10"/>
          <p:cNvPicPr>
            <a:picLocks noChangeAspect="1"/>
          </p:cNvPicPr>
          <p:nvPr userDrawn="1"/>
        </p:nvPicPr>
        <p:blipFill>
          <a:blip r:embed="rId3"/>
          <a:stretch>
            <a:fillRect/>
          </a:stretch>
        </p:blipFill>
        <p:spPr>
          <a:xfrm>
            <a:off x="5527932" y="4313728"/>
            <a:ext cx="2390995" cy="1589757"/>
          </a:xfrm>
          <a:prstGeom prst="rect">
            <a:avLst/>
          </a:prstGeom>
        </p:spPr>
      </p:pic>
    </p:spTree>
    <p:extLst>
      <p:ext uri="{BB962C8B-B14F-4D97-AF65-F5344CB8AC3E}">
        <p14:creationId xmlns:p14="http://schemas.microsoft.com/office/powerpoint/2010/main" val="471498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hoto 2">
    <p:spTree>
      <p:nvGrpSpPr>
        <p:cNvPr id="1" name=""/>
        <p:cNvGrpSpPr/>
        <p:nvPr/>
      </p:nvGrpSpPr>
      <p:grpSpPr>
        <a:xfrm>
          <a:off x="0" y="0"/>
          <a:ext cx="0" cy="0"/>
          <a:chOff x="0" y="0"/>
          <a:chExt cx="0" cy="0"/>
        </a:xfrm>
      </p:grpSpPr>
      <p:pic>
        <p:nvPicPr>
          <p:cNvPr id="7" name="Picture 6" descr="flag2.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6879375"/>
          </a:xfrm>
          <a:prstGeom prst="rect">
            <a:avLst/>
          </a:prstGeom>
        </p:spPr>
      </p:pic>
      <p:sp>
        <p:nvSpPr>
          <p:cNvPr id="4" name="Rectangle 3"/>
          <p:cNvSpPr/>
          <p:nvPr userDrawn="1"/>
        </p:nvSpPr>
        <p:spPr>
          <a:xfrm>
            <a:off x="4564442" y="0"/>
            <a:ext cx="4193654" cy="685800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userDrawn="1"/>
        </p:nvPicPr>
        <p:blipFill>
          <a:blip r:embed="rId3"/>
          <a:stretch>
            <a:fillRect/>
          </a:stretch>
        </p:blipFill>
        <p:spPr>
          <a:xfrm>
            <a:off x="5527932" y="4313728"/>
            <a:ext cx="2390995" cy="1589757"/>
          </a:xfrm>
          <a:prstGeom prst="rect">
            <a:avLst/>
          </a:prstGeom>
        </p:spPr>
      </p:pic>
      <p:sp>
        <p:nvSpPr>
          <p:cNvPr id="9" name="Text Placeholder 8"/>
          <p:cNvSpPr>
            <a:spLocks noGrp="1"/>
          </p:cNvSpPr>
          <p:nvPr>
            <p:ph type="body" sz="quarter" idx="10"/>
          </p:nvPr>
        </p:nvSpPr>
        <p:spPr>
          <a:xfrm>
            <a:off x="4564442" y="649288"/>
            <a:ext cx="4193654" cy="3160712"/>
          </a:xfrm>
        </p:spPr>
        <p:txBody>
          <a:bodyPr anchor="ctr">
            <a:normAutofit/>
          </a:bodyPr>
          <a:lstStyle>
            <a:lvl1pPr>
              <a:defRPr sz="4000" b="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614899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B3C3E"/>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rgbClr val="3B3C3E"/>
                </a:solidFill>
              </a:defRPr>
            </a:lvl1pPr>
            <a:lvl2pPr>
              <a:defRPr>
                <a:solidFill>
                  <a:srgbClr val="3B3C3E"/>
                </a:solidFill>
              </a:defRPr>
            </a:lvl2pPr>
            <a:lvl3pPr>
              <a:defRPr>
                <a:solidFill>
                  <a:srgbClr val="3B3C3E"/>
                </a:solidFill>
              </a:defRPr>
            </a:lvl3pPr>
            <a:lvl4pPr>
              <a:defRPr>
                <a:solidFill>
                  <a:srgbClr val="3B3C3E"/>
                </a:solidFill>
              </a:defRPr>
            </a:lvl4pPr>
            <a:lvl5pPr>
              <a:defRPr>
                <a:solidFill>
                  <a:srgbClr val="3B3C3E"/>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6356350"/>
            <a:ext cx="1397863" cy="365125"/>
          </a:xfrm>
        </p:spPr>
        <p:txBody>
          <a:bodyPr/>
          <a:lstStyle>
            <a:lvl1pPr>
              <a:defRPr sz="1000">
                <a:solidFill>
                  <a:schemeClr val="bg1"/>
                </a:solidFill>
                <a:latin typeface="Arial"/>
                <a:cs typeface="Arial"/>
              </a:defRPr>
            </a:lvl1pPr>
          </a:lstStyle>
          <a:p>
            <a:fld id="{F5BA7003-00DC-104B-92AD-B7A90026C1F9}" type="datetimeFigureOut">
              <a:rPr lang="en-US" smtClean="0"/>
              <a:pPr/>
              <a:t>11/20/2024</a:t>
            </a:fld>
            <a:endParaRPr lang="en-US" dirty="0"/>
          </a:p>
        </p:txBody>
      </p:sp>
      <p:sp>
        <p:nvSpPr>
          <p:cNvPr id="5" name="Footer Placeholder 4"/>
          <p:cNvSpPr>
            <a:spLocks noGrp="1"/>
          </p:cNvSpPr>
          <p:nvPr>
            <p:ph type="ftr" sz="quarter" idx="11"/>
          </p:nvPr>
        </p:nvSpPr>
        <p:spPr>
          <a:xfrm>
            <a:off x="1855063" y="6356350"/>
            <a:ext cx="2895600" cy="365125"/>
          </a:xfrm>
        </p:spPr>
        <p:txBody>
          <a:bodyPr/>
          <a:lstStyle>
            <a:lvl1pPr>
              <a:defRPr sz="1000">
                <a:solidFill>
                  <a:schemeClr val="bg1"/>
                </a:solidFill>
                <a:latin typeface="Arial"/>
                <a:cs typeface="Arial"/>
              </a:defRPr>
            </a:lvl1pPr>
          </a:lstStyle>
          <a:p>
            <a:endParaRPr lang="en-US" dirty="0"/>
          </a:p>
        </p:txBody>
      </p:sp>
      <p:sp>
        <p:nvSpPr>
          <p:cNvPr id="6" name="Slide Number Placeholder 5"/>
          <p:cNvSpPr>
            <a:spLocks noGrp="1"/>
          </p:cNvSpPr>
          <p:nvPr>
            <p:ph type="sldNum" sz="quarter" idx="12"/>
          </p:nvPr>
        </p:nvSpPr>
        <p:spPr>
          <a:xfrm>
            <a:off x="4750663" y="6356350"/>
            <a:ext cx="2133600" cy="365125"/>
          </a:xfrm>
        </p:spPr>
        <p:txBody>
          <a:bodyPr/>
          <a:lstStyle>
            <a:lvl1pPr>
              <a:defRPr sz="1000">
                <a:solidFill>
                  <a:schemeClr val="bg1"/>
                </a:solidFill>
                <a:latin typeface="Arial"/>
                <a:cs typeface="Arial"/>
              </a:defRPr>
            </a:lvl1pPr>
          </a:lstStyle>
          <a:p>
            <a:fld id="{051C7006-7120-F341-A188-F97DDD913081}" type="slidenum">
              <a:rPr lang="en-US" smtClean="0"/>
              <a:pPr/>
              <a:t>‹#›</a:t>
            </a:fld>
            <a:endParaRPr lang="en-US" dirty="0"/>
          </a:p>
        </p:txBody>
      </p:sp>
    </p:spTree>
    <p:extLst>
      <p:ext uri="{BB962C8B-B14F-4D97-AF65-F5344CB8AC3E}">
        <p14:creationId xmlns:p14="http://schemas.microsoft.com/office/powerpoint/2010/main" val="644777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or Text Block">
    <p:bg>
      <p:bgPr>
        <a:solidFill>
          <a:srgbClr val="FF82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29555"/>
            <a:ext cx="8229600" cy="1143000"/>
          </a:xfrm>
        </p:spPr>
        <p:txBody>
          <a:bodyPr>
            <a:normAutofit/>
          </a:bodyPr>
          <a:lstStyle>
            <a:lvl1pPr algn="ctr">
              <a:defRPr sz="3600" b="0">
                <a:solidFill>
                  <a:schemeClr val="bg1"/>
                </a:solidFill>
                <a:latin typeface="Georgia"/>
                <a:cs typeface="Georgia"/>
              </a:defRPr>
            </a:lvl1pPr>
          </a:lstStyle>
          <a:p>
            <a:r>
              <a:rPr lang="en-US" dirty="0"/>
              <a:t>“Click to edit Master title style”</a:t>
            </a:r>
          </a:p>
        </p:txBody>
      </p:sp>
      <p:sp>
        <p:nvSpPr>
          <p:cNvPr id="3" name="Date Placeholder 2"/>
          <p:cNvSpPr>
            <a:spLocks noGrp="1"/>
          </p:cNvSpPr>
          <p:nvPr>
            <p:ph type="dt" sz="half" idx="10"/>
          </p:nvPr>
        </p:nvSpPr>
        <p:spPr/>
        <p:txBody>
          <a:bodyPr/>
          <a:lstStyle/>
          <a:p>
            <a:fld id="{F5BA7003-00DC-104B-92AD-B7A90026C1F9}" type="datetimeFigureOut">
              <a:rPr lang="en-US" smtClean="0"/>
              <a:pPr/>
              <a:t>11/20/2024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51C7006-7120-F341-A188-F97DDD913081}" type="slidenum">
              <a:rPr lang="en-US" smtClean="0"/>
              <a:pPr/>
              <a:t>‹#›</a:t>
            </a:fld>
            <a:endParaRPr lang="en-US" dirty="0"/>
          </a:p>
        </p:txBody>
      </p:sp>
    </p:spTree>
    <p:extLst>
      <p:ext uri="{BB962C8B-B14F-4D97-AF65-F5344CB8AC3E}">
        <p14:creationId xmlns:p14="http://schemas.microsoft.com/office/powerpoint/2010/main" val="4198849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3.emf"/><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3.emf"/><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3.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4.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subtitle style</a:t>
            </a:r>
          </a:p>
        </p:txBody>
      </p:sp>
    </p:spTree>
    <p:extLst>
      <p:ext uri="{BB962C8B-B14F-4D97-AF65-F5344CB8AC3E}">
        <p14:creationId xmlns:p14="http://schemas.microsoft.com/office/powerpoint/2010/main" val="1758142741"/>
      </p:ext>
    </p:extLst>
  </p:cSld>
  <p:clrMap bg1="lt1" tx1="dk1" bg2="lt2" tx2="dk2" accent1="accent1" accent2="accent2" accent3="accent3" accent4="accent4" accent5="accent5" accent6="accent6" hlink="hlink" folHlink="folHlink"/>
  <p:sldLayoutIdLst>
    <p:sldLayoutId id="2147483702" r:id="rId1"/>
    <p:sldLayoutId id="2147483664" r:id="rId2"/>
    <p:sldLayoutId id="2147483661" r:id="rId3"/>
    <p:sldLayoutId id="2147483649" r:id="rId4"/>
    <p:sldLayoutId id="2147483700" r:id="rId5"/>
    <p:sldLayoutId id="2147483663" r:id="rId6"/>
    <p:sldLayoutId id="2147483696" r:id="rId7"/>
  </p:sldLayoutIdLst>
  <p:txStyles>
    <p:titleStyle>
      <a:lvl1pPr algn="ctr" defTabSz="457200" rtl="0" eaLnBrk="1" latinLnBrk="0" hangingPunct="1">
        <a:spcBef>
          <a:spcPct val="0"/>
        </a:spcBef>
        <a:buNone/>
        <a:defRPr sz="4400" kern="1200">
          <a:solidFill>
            <a:srgbClr val="3B3C3E"/>
          </a:solidFill>
          <a:latin typeface="Arial"/>
          <a:ea typeface="+mj-ea"/>
          <a:cs typeface="Arial"/>
        </a:defRPr>
      </a:lvl1pPr>
    </p:titleStyle>
    <p:bodyStyle>
      <a:lvl1pPr marL="0" indent="0" algn="ctr" defTabSz="457200" rtl="0" eaLnBrk="1" latinLnBrk="0" hangingPunct="1">
        <a:spcBef>
          <a:spcPct val="20000"/>
        </a:spcBef>
        <a:buFont typeface="Arial"/>
        <a:buNone/>
        <a:defRPr sz="3200" kern="1200">
          <a:solidFill>
            <a:srgbClr val="77797C"/>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6330206"/>
            <a:ext cx="9144000" cy="527794"/>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1310609" cy="365125"/>
          </a:xfrm>
          <a:prstGeom prst="rect">
            <a:avLst/>
          </a:prstGeom>
        </p:spPr>
        <p:txBody>
          <a:bodyPr vert="horz" lIns="91440" tIns="45720" rIns="91440" bIns="45720" rtlCol="0" anchor="ctr"/>
          <a:lstStyle>
            <a:lvl1pPr algn="l">
              <a:defRPr sz="1000">
                <a:solidFill>
                  <a:schemeClr val="bg1"/>
                </a:solidFill>
                <a:latin typeface="Arial"/>
                <a:cs typeface="Arial"/>
              </a:defRPr>
            </a:lvl1pPr>
          </a:lstStyle>
          <a:p>
            <a:fld id="{F5BA7003-00DC-104B-92AD-B7A90026C1F9}" type="datetimeFigureOut">
              <a:rPr lang="en-US" smtClean="0"/>
              <a:pPr/>
              <a:t>11/20/2024</a:t>
            </a:fld>
            <a:endParaRPr lang="en-US" dirty="0"/>
          </a:p>
        </p:txBody>
      </p:sp>
      <p:sp>
        <p:nvSpPr>
          <p:cNvPr id="5" name="Footer Placeholder 4"/>
          <p:cNvSpPr>
            <a:spLocks noGrp="1"/>
          </p:cNvSpPr>
          <p:nvPr>
            <p:ph type="ftr" sz="quarter" idx="3"/>
          </p:nvPr>
        </p:nvSpPr>
        <p:spPr>
          <a:xfrm>
            <a:off x="1767809" y="6356350"/>
            <a:ext cx="2895600" cy="365125"/>
          </a:xfrm>
          <a:prstGeom prst="rect">
            <a:avLst/>
          </a:prstGeom>
        </p:spPr>
        <p:txBody>
          <a:bodyPr vert="horz" lIns="91440" tIns="45720" rIns="91440" bIns="45720" rtlCol="0" anchor="ctr"/>
          <a:lstStyle>
            <a:lvl1pPr algn="ctr">
              <a:defRPr sz="1000">
                <a:solidFill>
                  <a:schemeClr val="bg1"/>
                </a:solidFill>
                <a:latin typeface="Arial"/>
                <a:cs typeface="Arial"/>
              </a:defRPr>
            </a:lvl1pPr>
          </a:lstStyle>
          <a:p>
            <a:endParaRPr lang="en-US" dirty="0"/>
          </a:p>
        </p:txBody>
      </p:sp>
      <p:sp>
        <p:nvSpPr>
          <p:cNvPr id="6" name="Slide Number Placeholder 5"/>
          <p:cNvSpPr>
            <a:spLocks noGrp="1"/>
          </p:cNvSpPr>
          <p:nvPr>
            <p:ph type="sldNum" sz="quarter" idx="4"/>
          </p:nvPr>
        </p:nvSpPr>
        <p:spPr>
          <a:xfrm>
            <a:off x="4667371" y="6356350"/>
            <a:ext cx="2133600" cy="365125"/>
          </a:xfrm>
          <a:prstGeom prst="rect">
            <a:avLst/>
          </a:prstGeom>
        </p:spPr>
        <p:txBody>
          <a:bodyPr vert="horz" lIns="91440" tIns="45720" rIns="91440" bIns="45720" rtlCol="0" anchor="ctr"/>
          <a:lstStyle>
            <a:lvl1pPr algn="r">
              <a:defRPr sz="1000">
                <a:solidFill>
                  <a:schemeClr val="bg1"/>
                </a:solidFill>
                <a:latin typeface="Arial"/>
                <a:cs typeface="Arial"/>
              </a:defRPr>
            </a:lvl1pPr>
          </a:lstStyle>
          <a:p>
            <a:fld id="{051C7006-7120-F341-A188-F97DDD913081}" type="slidenum">
              <a:rPr lang="en-US" smtClean="0"/>
              <a:pPr/>
              <a:t>‹#›</a:t>
            </a:fld>
            <a:endParaRPr lang="en-US" dirty="0"/>
          </a:p>
        </p:txBody>
      </p:sp>
      <p:pic>
        <p:nvPicPr>
          <p:cNvPr id="10" name="Picture 9" descr="UT_logo_RIGHT_KNOCKOUT.eps"/>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7621048" y="6441967"/>
            <a:ext cx="1410369" cy="314711"/>
          </a:xfrm>
          <a:prstGeom prst="rect">
            <a:avLst/>
          </a:prstGeom>
        </p:spPr>
      </p:pic>
    </p:spTree>
    <p:extLst>
      <p:ext uri="{BB962C8B-B14F-4D97-AF65-F5344CB8AC3E}">
        <p14:creationId xmlns:p14="http://schemas.microsoft.com/office/powerpoint/2010/main" val="2101319141"/>
      </p:ext>
    </p:extLst>
  </p:cSld>
  <p:clrMap bg1="lt1" tx1="dk1" bg2="lt2" tx2="dk2" accent1="accent1" accent2="accent2" accent3="accent3" accent4="accent4" accent5="accent5" accent6="accent6" hlink="hlink" folHlink="folHlink"/>
  <p:sldLayoutIdLst>
    <p:sldLayoutId id="2147483669" r:id="rId1"/>
    <p:sldLayoutId id="2147483691" r:id="rId2"/>
    <p:sldLayoutId id="2147483670" r:id="rId3"/>
    <p:sldLayoutId id="2147483701" r:id="rId4"/>
    <p:sldLayoutId id="2147483671" r:id="rId5"/>
    <p:sldLayoutId id="2147483672" r:id="rId6"/>
    <p:sldLayoutId id="2147483674" r:id="rId7"/>
    <p:sldLayoutId id="2147483703" r:id="rId8"/>
  </p:sldLayoutIdLst>
  <p:txStyles>
    <p:titleStyle>
      <a:lvl1pPr algn="l" defTabSz="457200" rtl="0" eaLnBrk="1" latinLnBrk="0" hangingPunct="1">
        <a:spcBef>
          <a:spcPct val="0"/>
        </a:spcBef>
        <a:buNone/>
        <a:defRPr sz="4400" b="1" kern="1200">
          <a:solidFill>
            <a:srgbClr val="3B3C3E"/>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6330206"/>
            <a:ext cx="9144000" cy="527794"/>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Date Placeholder 3"/>
          <p:cNvSpPr>
            <a:spLocks noGrp="1"/>
          </p:cNvSpPr>
          <p:nvPr>
            <p:ph type="dt" sz="half" idx="2"/>
          </p:nvPr>
        </p:nvSpPr>
        <p:spPr>
          <a:xfrm>
            <a:off x="457200" y="6356350"/>
            <a:ext cx="1310609" cy="365125"/>
          </a:xfrm>
          <a:prstGeom prst="rect">
            <a:avLst/>
          </a:prstGeom>
        </p:spPr>
        <p:txBody>
          <a:bodyPr vert="horz" lIns="91440" tIns="45720" rIns="91440" bIns="45720" rtlCol="0" anchor="ctr"/>
          <a:lstStyle>
            <a:lvl1pPr algn="l">
              <a:defRPr sz="1000">
                <a:solidFill>
                  <a:schemeClr val="bg1"/>
                </a:solidFill>
                <a:latin typeface="Arial"/>
                <a:cs typeface="Arial"/>
              </a:defRPr>
            </a:lvl1pPr>
          </a:lstStyle>
          <a:p>
            <a:fld id="{F5BA7003-00DC-104B-92AD-B7A90026C1F9}" type="datetimeFigureOut">
              <a:rPr lang="en-US" smtClean="0"/>
              <a:pPr/>
              <a:t>11/20/2024</a:t>
            </a:fld>
            <a:endParaRPr lang="en-US" dirty="0"/>
          </a:p>
        </p:txBody>
      </p:sp>
      <p:sp>
        <p:nvSpPr>
          <p:cNvPr id="11" name="Footer Placeholder 4"/>
          <p:cNvSpPr>
            <a:spLocks noGrp="1"/>
          </p:cNvSpPr>
          <p:nvPr>
            <p:ph type="ftr" sz="quarter" idx="3"/>
          </p:nvPr>
        </p:nvSpPr>
        <p:spPr>
          <a:xfrm>
            <a:off x="1767809" y="6356350"/>
            <a:ext cx="2895600" cy="365125"/>
          </a:xfrm>
          <a:prstGeom prst="rect">
            <a:avLst/>
          </a:prstGeom>
        </p:spPr>
        <p:txBody>
          <a:bodyPr vert="horz" lIns="91440" tIns="45720" rIns="91440" bIns="45720" rtlCol="0" anchor="ctr"/>
          <a:lstStyle>
            <a:lvl1pPr algn="ctr">
              <a:defRPr sz="1000">
                <a:solidFill>
                  <a:schemeClr val="bg1"/>
                </a:solidFill>
                <a:latin typeface="Arial"/>
                <a:cs typeface="Arial"/>
              </a:defRPr>
            </a:lvl1pPr>
          </a:lstStyle>
          <a:p>
            <a:endParaRPr lang="en-US" dirty="0"/>
          </a:p>
        </p:txBody>
      </p:sp>
      <p:sp>
        <p:nvSpPr>
          <p:cNvPr id="12" name="Slide Number Placeholder 5"/>
          <p:cNvSpPr>
            <a:spLocks noGrp="1"/>
          </p:cNvSpPr>
          <p:nvPr>
            <p:ph type="sldNum" sz="quarter" idx="4"/>
          </p:nvPr>
        </p:nvSpPr>
        <p:spPr>
          <a:xfrm>
            <a:off x="4667371" y="6356350"/>
            <a:ext cx="2133600" cy="365125"/>
          </a:xfrm>
          <a:prstGeom prst="rect">
            <a:avLst/>
          </a:prstGeom>
        </p:spPr>
        <p:txBody>
          <a:bodyPr vert="horz" lIns="91440" tIns="45720" rIns="91440" bIns="45720" rtlCol="0" anchor="ctr"/>
          <a:lstStyle>
            <a:lvl1pPr algn="r">
              <a:defRPr sz="1000">
                <a:solidFill>
                  <a:schemeClr val="bg1"/>
                </a:solidFill>
                <a:latin typeface="Arial"/>
                <a:cs typeface="Arial"/>
              </a:defRPr>
            </a:lvl1pPr>
          </a:lstStyle>
          <a:p>
            <a:fld id="{051C7006-7120-F341-A188-F97DDD913081}" type="slidenum">
              <a:rPr lang="en-US" smtClean="0"/>
              <a:pPr/>
              <a:t>‹#›</a:t>
            </a:fld>
            <a:endParaRPr lang="en-US" dirty="0"/>
          </a:p>
        </p:txBody>
      </p:sp>
      <p:pic>
        <p:nvPicPr>
          <p:cNvPr id="13" name="Picture 12" descr="UT_logo_RIGHT_KNOCKOUT.eps"/>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7280624" y="6441967"/>
            <a:ext cx="1410369" cy="314711"/>
          </a:xfrm>
          <a:prstGeom prst="rect">
            <a:avLst/>
          </a:prstGeom>
        </p:spPr>
      </p:pic>
    </p:spTree>
    <p:extLst>
      <p:ext uri="{BB962C8B-B14F-4D97-AF65-F5344CB8AC3E}">
        <p14:creationId xmlns:p14="http://schemas.microsoft.com/office/powerpoint/2010/main" val="2856070284"/>
      </p:ext>
    </p:extLst>
  </p:cSld>
  <p:clrMap bg1="lt1" tx1="dk1" bg2="lt2" tx2="dk2" accent1="accent1" accent2="accent2" accent3="accent3" accent4="accent4" accent5="accent5" accent6="accent6" hlink="hlink" folHlink="folHlink"/>
  <p:sldLayoutIdLst>
    <p:sldLayoutId id="2147483676" r:id="rId1"/>
    <p:sldLayoutId id="2147483693" r:id="rId2"/>
    <p:sldLayoutId id="2147483699" r:id="rId3"/>
    <p:sldLayoutId id="2147483694" r:id="rId4"/>
    <p:sldLayoutId id="2147483695" r:id="rId5"/>
  </p:sldLayoutIdLst>
  <p:txStyles>
    <p:titleStyle>
      <a:lvl1pPr algn="l" defTabSz="457200" rtl="0" eaLnBrk="1" latinLnBrk="0" hangingPunct="1">
        <a:spcBef>
          <a:spcPct val="0"/>
        </a:spcBef>
        <a:buNone/>
        <a:defRPr sz="4400" kern="1200">
          <a:solidFill>
            <a:srgbClr val="3B3C3E"/>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330206"/>
            <a:ext cx="9144000" cy="527794"/>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p:cNvSpPr>
            <a:spLocks noGrp="1"/>
          </p:cNvSpPr>
          <p:nvPr>
            <p:ph type="dt" sz="half" idx="2"/>
          </p:nvPr>
        </p:nvSpPr>
        <p:spPr>
          <a:xfrm>
            <a:off x="457200" y="6356350"/>
            <a:ext cx="1310609" cy="365125"/>
          </a:xfrm>
          <a:prstGeom prst="rect">
            <a:avLst/>
          </a:prstGeom>
        </p:spPr>
        <p:txBody>
          <a:bodyPr vert="horz" lIns="91440" tIns="45720" rIns="91440" bIns="45720" rtlCol="0" anchor="ctr"/>
          <a:lstStyle>
            <a:lvl1pPr algn="l">
              <a:defRPr sz="1000">
                <a:solidFill>
                  <a:schemeClr val="bg1"/>
                </a:solidFill>
                <a:latin typeface="Arial"/>
                <a:cs typeface="Arial"/>
              </a:defRPr>
            </a:lvl1pPr>
          </a:lstStyle>
          <a:p>
            <a:fld id="{F5BA7003-00DC-104B-92AD-B7A90026C1F9}" type="datetimeFigureOut">
              <a:rPr lang="en-US" smtClean="0"/>
              <a:pPr/>
              <a:t>11/20/2024</a:t>
            </a:fld>
            <a:endParaRPr lang="en-US" dirty="0"/>
          </a:p>
        </p:txBody>
      </p:sp>
      <p:sp>
        <p:nvSpPr>
          <p:cNvPr id="9" name="Footer Placeholder 4"/>
          <p:cNvSpPr>
            <a:spLocks noGrp="1"/>
          </p:cNvSpPr>
          <p:nvPr>
            <p:ph type="ftr" sz="quarter" idx="3"/>
          </p:nvPr>
        </p:nvSpPr>
        <p:spPr>
          <a:xfrm>
            <a:off x="1767809" y="6356350"/>
            <a:ext cx="2895600" cy="365125"/>
          </a:xfrm>
          <a:prstGeom prst="rect">
            <a:avLst/>
          </a:prstGeom>
        </p:spPr>
        <p:txBody>
          <a:bodyPr vert="horz" lIns="91440" tIns="45720" rIns="91440" bIns="45720" rtlCol="0" anchor="ctr"/>
          <a:lstStyle>
            <a:lvl1pPr algn="ctr">
              <a:defRPr sz="1000">
                <a:solidFill>
                  <a:schemeClr val="bg1"/>
                </a:solidFill>
                <a:latin typeface="Arial"/>
                <a:cs typeface="Arial"/>
              </a:defRPr>
            </a:lvl1pPr>
          </a:lstStyle>
          <a:p>
            <a:endParaRPr lang="en-US" dirty="0"/>
          </a:p>
        </p:txBody>
      </p:sp>
      <p:sp>
        <p:nvSpPr>
          <p:cNvPr id="10" name="Slide Number Placeholder 5"/>
          <p:cNvSpPr>
            <a:spLocks noGrp="1"/>
          </p:cNvSpPr>
          <p:nvPr>
            <p:ph type="sldNum" sz="quarter" idx="4"/>
          </p:nvPr>
        </p:nvSpPr>
        <p:spPr>
          <a:xfrm>
            <a:off x="4667371" y="6356350"/>
            <a:ext cx="2133600" cy="365125"/>
          </a:xfrm>
          <a:prstGeom prst="rect">
            <a:avLst/>
          </a:prstGeom>
        </p:spPr>
        <p:txBody>
          <a:bodyPr vert="horz" lIns="91440" tIns="45720" rIns="91440" bIns="45720" rtlCol="0" anchor="ctr"/>
          <a:lstStyle>
            <a:lvl1pPr algn="r">
              <a:defRPr sz="1000">
                <a:solidFill>
                  <a:schemeClr val="bg1"/>
                </a:solidFill>
                <a:latin typeface="Arial"/>
                <a:cs typeface="Arial"/>
              </a:defRPr>
            </a:lvl1pPr>
          </a:lstStyle>
          <a:p>
            <a:fld id="{051C7006-7120-F341-A188-F97DDD913081}" type="slidenum">
              <a:rPr lang="en-US" smtClean="0"/>
              <a:pPr/>
              <a:t>‹#›</a:t>
            </a:fld>
            <a:endParaRPr lang="en-US" dirty="0"/>
          </a:p>
        </p:txBody>
      </p:sp>
      <p:pic>
        <p:nvPicPr>
          <p:cNvPr id="11" name="Picture 10" descr="UT_logo_RIGHT_KNOCKOUT.eps"/>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280624" y="6441967"/>
            <a:ext cx="1410369" cy="314711"/>
          </a:xfrm>
          <a:prstGeom prst="rect">
            <a:avLst/>
          </a:prstGeom>
        </p:spPr>
      </p:pic>
    </p:spTree>
    <p:extLst>
      <p:ext uri="{BB962C8B-B14F-4D97-AF65-F5344CB8AC3E}">
        <p14:creationId xmlns:p14="http://schemas.microsoft.com/office/powerpoint/2010/main" val="1886285337"/>
      </p:ext>
    </p:extLst>
  </p:cSld>
  <p:clrMap bg1="lt1" tx1="dk1" bg2="lt2" tx2="dk2" accent1="accent1" accent2="accent2" accent3="accent3" accent4="accent4" accent5="accent5" accent6="accent6" hlink="hlink" folHlink="folHlink"/>
  <p:sldLayoutIdLst>
    <p:sldLayoutId id="2147483698" r:id="rId1"/>
  </p:sldLayoutIdLst>
  <p:txStyles>
    <p:titleStyle>
      <a:lvl1pPr algn="ctr" defTabSz="457200" rtl="0" eaLnBrk="1" latinLnBrk="0" hangingPunct="1">
        <a:spcBef>
          <a:spcPct val="0"/>
        </a:spcBef>
        <a:buNone/>
        <a:defRPr sz="4400" kern="1200">
          <a:solidFill>
            <a:srgbClr val="3B3C3E"/>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oit.utk.edu/research" TargetMode="External"/><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s://orange3.readthedocs.io/projects/orange-data-mining-library/en/latest/reference/classification.html"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hyperlink" Target="https://orange3.readthedocs.io/projects/orange-visual-programming/en/latest/widgets/model/stochasticgradient.html"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hyperlink" Target="https://orange3-explain.readthedocs.io/en/latest/" TargetMode="External"/><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hyperlink" Target="https://radiologyassistant.nl/breast/mri/mri-of-the-breast" TargetMode="External"/><Relationship Id="rId2" Type="http://schemas.openxmlformats.org/officeDocument/2006/relationships/notesSlide" Target="../notesSlides/notesSlide29.xml"/><Relationship Id="rId1" Type="http://schemas.openxmlformats.org/officeDocument/2006/relationships/slideLayout" Target="../slideLayouts/slideLayout8.xml"/><Relationship Id="rId5" Type="http://schemas.openxmlformats.org/officeDocument/2006/relationships/image" Target="../media/image40.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8.xml"/><Relationship Id="rId5" Type="http://schemas.openxmlformats.org/officeDocument/2006/relationships/hyperlink" Target="https://scikit-learn.org/1.5/modules/grid_search.html" TargetMode="External"/><Relationship Id="rId4" Type="http://schemas.openxmlformats.org/officeDocument/2006/relationships/hyperlink" Target="https://www.run.ai/guides/hyperparameter-tuning"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7.xml"/><Relationship Id="rId1" Type="http://schemas.openxmlformats.org/officeDocument/2006/relationships/slideLayout" Target="../slideLayouts/slideLayout8.xml"/><Relationship Id="rId4" Type="http://schemas.openxmlformats.org/officeDocument/2006/relationships/image" Target="../media/image65.png"/></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8.xml"/><Relationship Id="rId1" Type="http://schemas.openxmlformats.org/officeDocument/2006/relationships/slideLayout" Target="../slideLayouts/slideLayout8.xml"/><Relationship Id="rId4" Type="http://schemas.openxmlformats.org/officeDocument/2006/relationships/image" Target="../media/image67.png"/></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8.xml"/><Relationship Id="rId5" Type="http://schemas.openxmlformats.org/officeDocument/2006/relationships/image" Target="../media/image70.png"/><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hyperlink" Target="https://orange3.readthedocs.io/projects/orange-visual-programming/en/latest/index.html" TargetMode="External"/><Relationship Id="rId2" Type="http://schemas.openxmlformats.org/officeDocument/2006/relationships/notesSlide" Target="../notesSlides/notesSlide51.xml"/><Relationship Id="rId1" Type="http://schemas.openxmlformats.org/officeDocument/2006/relationships/slideLayout" Target="../slideLayouts/slideLayout8.xml"/><Relationship Id="rId4" Type="http://schemas.openxmlformats.org/officeDocument/2006/relationships/hyperlink" Target="tel:865-974-9900"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Metadata"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hyperlink" Target="http://www.cs.wisc.edu/~street/images/"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hyperlink" Target="https://archive.ics.uci.edu/dataset/17/breast+cancer+wisconsin+diagnostic"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D9528-2C18-05D3-F3ED-3B838298F6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C127EE-A11D-EBBB-D744-4210B6C6AE8D}"/>
              </a:ext>
            </a:extLst>
          </p:cNvPr>
          <p:cNvSpPr>
            <a:spLocks noGrp="1"/>
          </p:cNvSpPr>
          <p:nvPr>
            <p:ph type="title"/>
          </p:nvPr>
        </p:nvSpPr>
        <p:spPr>
          <a:xfrm>
            <a:off x="531091" y="305928"/>
            <a:ext cx="8229600" cy="1143000"/>
          </a:xfrm>
        </p:spPr>
        <p:txBody>
          <a:bodyPr>
            <a:normAutofit fontScale="90000"/>
          </a:bodyPr>
          <a:lstStyle/>
          <a:p>
            <a:r>
              <a:rPr lang="en-US" dirty="0"/>
              <a:t>Machine Learning using Orange</a:t>
            </a:r>
          </a:p>
        </p:txBody>
      </p:sp>
      <p:sp>
        <p:nvSpPr>
          <p:cNvPr id="5" name="Subtitle 4">
            <a:extLst>
              <a:ext uri="{FF2B5EF4-FFF2-40B4-BE49-F238E27FC236}">
                <a16:creationId xmlns:a16="http://schemas.microsoft.com/office/drawing/2014/main" id="{11D77D6F-9206-0BCA-34E4-85B92A703124}"/>
              </a:ext>
            </a:extLst>
          </p:cNvPr>
          <p:cNvSpPr>
            <a:spLocks noGrp="1"/>
          </p:cNvSpPr>
          <p:nvPr>
            <p:ph type="subTitle" idx="1"/>
          </p:nvPr>
        </p:nvSpPr>
        <p:spPr>
          <a:xfrm>
            <a:off x="1791854" y="1588655"/>
            <a:ext cx="5980545" cy="2308642"/>
          </a:xfrm>
        </p:spPr>
        <p:txBody>
          <a:bodyPr>
            <a:normAutofit fontScale="77500" lnSpcReduction="20000"/>
          </a:bodyPr>
          <a:lstStyle/>
          <a:p>
            <a:pPr>
              <a:lnSpc>
                <a:spcPct val="120000"/>
              </a:lnSpc>
              <a:spcAft>
                <a:spcPts val="1200"/>
              </a:spcAft>
            </a:pPr>
            <a:r>
              <a:rPr lang="en-US" sz="2800" b="1" dirty="0"/>
              <a:t>Xiaojuan Zhu(Julia)</a:t>
            </a:r>
          </a:p>
          <a:p>
            <a:r>
              <a:rPr lang="en-US" sz="2000" dirty="0"/>
              <a:t>The University of Tennessee, Knoxville</a:t>
            </a:r>
          </a:p>
          <a:p>
            <a:r>
              <a:rPr lang="en-US" sz="2000" dirty="0"/>
              <a:t>Office of Innovative Technologies</a:t>
            </a:r>
          </a:p>
          <a:p>
            <a:r>
              <a:rPr lang="en-US" sz="2000" dirty="0"/>
              <a:t>2309 Kingston Pike, KPB Suite 132 </a:t>
            </a:r>
          </a:p>
          <a:p>
            <a:r>
              <a:rPr lang="en-US" sz="2000" dirty="0"/>
              <a:t>Knoxville, TN 37996</a:t>
            </a:r>
          </a:p>
          <a:p>
            <a:endParaRPr lang="en-US" sz="2000" dirty="0"/>
          </a:p>
          <a:p>
            <a:r>
              <a:rPr lang="en-US" sz="2000" dirty="0" err="1"/>
              <a:t>HelpDesk</a:t>
            </a:r>
            <a:r>
              <a:rPr lang="en-US" sz="2000" dirty="0"/>
              <a:t>: 974-9900</a:t>
            </a:r>
          </a:p>
          <a:p>
            <a:r>
              <a:rPr lang="en-US" sz="2200" dirty="0">
                <a:hlinkClick r:id="rId3"/>
              </a:rPr>
              <a:t>http://oit.utk.edu/research</a:t>
            </a:r>
            <a:r>
              <a:rPr lang="en-US" sz="2200" dirty="0"/>
              <a:t> </a:t>
            </a:r>
          </a:p>
          <a:p>
            <a:endParaRPr lang="en-US" sz="2200" dirty="0"/>
          </a:p>
          <a:p>
            <a:endParaRPr lang="en-US" sz="2200" dirty="0"/>
          </a:p>
        </p:txBody>
      </p:sp>
    </p:spTree>
    <p:extLst>
      <p:ext uri="{BB962C8B-B14F-4D97-AF65-F5344CB8AC3E}">
        <p14:creationId xmlns:p14="http://schemas.microsoft.com/office/powerpoint/2010/main" val="277060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F9E36-7577-83FF-DDD7-67E488C0A7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6D4D65-2440-83A0-867F-82A9FA05E3FA}"/>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Fit a simple ML model</a:t>
            </a:r>
            <a:br>
              <a:rPr lang="en-US" altLang="zh-CN" sz="3600" dirty="0"/>
            </a:br>
            <a:endParaRPr lang="en-US" sz="3600" dirty="0"/>
          </a:p>
        </p:txBody>
      </p:sp>
      <p:sp>
        <p:nvSpPr>
          <p:cNvPr id="3" name="Content Placeholder 2">
            <a:extLst>
              <a:ext uri="{FF2B5EF4-FFF2-40B4-BE49-F238E27FC236}">
                <a16:creationId xmlns:a16="http://schemas.microsoft.com/office/drawing/2014/main" id="{B602CD86-D1DA-E939-149A-9403642F2FC6}"/>
              </a:ext>
            </a:extLst>
          </p:cNvPr>
          <p:cNvSpPr>
            <a:spLocks noGrp="1"/>
          </p:cNvSpPr>
          <p:nvPr>
            <p:ph idx="1"/>
          </p:nvPr>
        </p:nvSpPr>
        <p:spPr>
          <a:xfrm>
            <a:off x="200025" y="1048385"/>
            <a:ext cx="8943975" cy="4525963"/>
          </a:xfrm>
        </p:spPr>
        <p:txBody>
          <a:bodyPr/>
          <a:lstStyle/>
          <a:p>
            <a:pPr lvl="1"/>
            <a:endParaRPr lang="en-US" altLang="zh-CN" dirty="0"/>
          </a:p>
          <a:p>
            <a:pPr lvl="1"/>
            <a:endParaRPr lang="en-US" dirty="0"/>
          </a:p>
        </p:txBody>
      </p:sp>
      <p:sp>
        <p:nvSpPr>
          <p:cNvPr id="4" name="Title 1">
            <a:extLst>
              <a:ext uri="{FF2B5EF4-FFF2-40B4-BE49-F238E27FC236}">
                <a16:creationId xmlns:a16="http://schemas.microsoft.com/office/drawing/2014/main" id="{CD2D5FEB-6BA8-E2F6-A04E-E216B0EA08A2}"/>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6" name="Picture 5">
            <a:extLst>
              <a:ext uri="{FF2B5EF4-FFF2-40B4-BE49-F238E27FC236}">
                <a16:creationId xmlns:a16="http://schemas.microsoft.com/office/drawing/2014/main" id="{BCD1D4BC-2DA1-18B8-13F1-A897A6C642C3}"/>
              </a:ext>
            </a:extLst>
          </p:cNvPr>
          <p:cNvPicPr>
            <a:picLocks noChangeAspect="1"/>
          </p:cNvPicPr>
          <p:nvPr/>
        </p:nvPicPr>
        <p:blipFill>
          <a:blip r:embed="rId3"/>
          <a:srcRect l="1167" t="9518" r="10948" b="7104"/>
          <a:stretch/>
        </p:blipFill>
        <p:spPr>
          <a:xfrm>
            <a:off x="609600" y="2601156"/>
            <a:ext cx="7682144" cy="3506681"/>
          </a:xfrm>
          <a:prstGeom prst="rect">
            <a:avLst/>
          </a:prstGeom>
        </p:spPr>
      </p:pic>
      <p:sp>
        <p:nvSpPr>
          <p:cNvPr id="7" name="Content Placeholder 2">
            <a:extLst>
              <a:ext uri="{FF2B5EF4-FFF2-40B4-BE49-F238E27FC236}">
                <a16:creationId xmlns:a16="http://schemas.microsoft.com/office/drawing/2014/main" id="{A36E967E-A910-5757-C7F5-B84C6D41DDE2}"/>
              </a:ext>
            </a:extLst>
          </p:cNvPr>
          <p:cNvSpPr txBox="1">
            <a:spLocks/>
          </p:cNvSpPr>
          <p:nvPr/>
        </p:nvSpPr>
        <p:spPr>
          <a:xfrm>
            <a:off x="304800" y="1264602"/>
            <a:ext cx="8120109" cy="429021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altLang="zh-CN" sz="2400" dirty="0">
                <a:latin typeface="Georgia" panose="02040502050405020303" pitchFamily="18" charset="0"/>
              </a:rPr>
              <a:t>Fit a logistic regression model</a:t>
            </a:r>
          </a:p>
          <a:p>
            <a:pPr lvl="1"/>
            <a:r>
              <a:rPr lang="en-US" altLang="zh-CN" sz="2400" dirty="0">
                <a:latin typeface="Georgia" panose="02040502050405020303" pitchFamily="18" charset="0"/>
              </a:rPr>
              <a:t>Data file and logistic regression widget are both connected to test and score. </a:t>
            </a:r>
            <a:endParaRPr lang="en-US" sz="2400" dirty="0">
              <a:solidFill>
                <a:srgbClr val="1F1F1F"/>
              </a:solidFill>
              <a:latin typeface="Georgia" panose="02040502050405020303" pitchFamily="18" charset="0"/>
            </a:endParaRPr>
          </a:p>
          <a:p>
            <a:pPr lvl="1"/>
            <a:endParaRPr lang="en-US" sz="1800" dirty="0">
              <a:solidFill>
                <a:srgbClr val="1F1F1F"/>
              </a:solidFill>
              <a:latin typeface="__Source_Sans_3_051996"/>
            </a:endParaRPr>
          </a:p>
          <a:p>
            <a:pPr lvl="1"/>
            <a:endParaRPr lang="en-US" sz="1600" dirty="0">
              <a:solidFill>
                <a:srgbClr val="1F1F1F"/>
              </a:solidFill>
              <a:latin typeface="__Source_Sans_3_051996"/>
            </a:endParaRPr>
          </a:p>
          <a:p>
            <a:pPr lvl="1"/>
            <a:endParaRPr lang="en-US" altLang="zh-CN" sz="1600" dirty="0"/>
          </a:p>
          <a:p>
            <a:pPr lvl="1"/>
            <a:endParaRPr lang="en-US" altLang="zh-CN" sz="1600" dirty="0"/>
          </a:p>
          <a:p>
            <a:pPr lvl="1"/>
            <a:endParaRPr lang="en-US" altLang="zh-CN" sz="1600" dirty="0"/>
          </a:p>
          <a:p>
            <a:pPr lvl="1"/>
            <a:endParaRPr lang="en-US" sz="1600" dirty="0"/>
          </a:p>
        </p:txBody>
      </p:sp>
    </p:spTree>
    <p:extLst>
      <p:ext uri="{BB962C8B-B14F-4D97-AF65-F5344CB8AC3E}">
        <p14:creationId xmlns:p14="http://schemas.microsoft.com/office/powerpoint/2010/main" val="787644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EC6E3-733E-F60A-BC85-6F988D1C01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943C3F-6DF6-109D-974F-778F5C5DC47F}"/>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Preprocess</a:t>
            </a:r>
            <a:r>
              <a:rPr lang="en-US" altLang="zh-CN" sz="3600" dirty="0"/>
              <a:t> widget </a:t>
            </a:r>
            <a:br>
              <a:rPr lang="en-US" altLang="zh-CN" sz="3600" dirty="0"/>
            </a:br>
            <a:endParaRPr lang="en-US" sz="3600" dirty="0"/>
          </a:p>
        </p:txBody>
      </p:sp>
      <p:sp>
        <p:nvSpPr>
          <p:cNvPr id="3" name="Content Placeholder 2">
            <a:extLst>
              <a:ext uri="{FF2B5EF4-FFF2-40B4-BE49-F238E27FC236}">
                <a16:creationId xmlns:a16="http://schemas.microsoft.com/office/drawing/2014/main" id="{7A5328B2-3AD1-5DAB-C32F-9A5B22139B95}"/>
              </a:ext>
            </a:extLst>
          </p:cNvPr>
          <p:cNvSpPr>
            <a:spLocks noGrp="1"/>
          </p:cNvSpPr>
          <p:nvPr>
            <p:ph idx="1"/>
          </p:nvPr>
        </p:nvSpPr>
        <p:spPr>
          <a:xfrm>
            <a:off x="200025" y="1048385"/>
            <a:ext cx="8943975" cy="4525963"/>
          </a:xfrm>
        </p:spPr>
        <p:txBody>
          <a:bodyPr/>
          <a:lstStyle/>
          <a:p>
            <a:pPr lvl="1"/>
            <a:r>
              <a:rPr lang="en-US" altLang="zh-CN" sz="2000" dirty="0">
                <a:latin typeface="Georgia" panose="02040502050405020303" pitchFamily="18" charset="0"/>
              </a:rPr>
              <a:t>Missing values imputation</a:t>
            </a:r>
          </a:p>
          <a:p>
            <a:pPr lvl="1"/>
            <a:r>
              <a:rPr lang="en-US" altLang="zh-CN" sz="2000" dirty="0">
                <a:latin typeface="Georgia" panose="02040502050405020303" pitchFamily="18" charset="0"/>
              </a:rPr>
              <a:t>Rescale the data</a:t>
            </a:r>
          </a:p>
          <a:p>
            <a:pPr lvl="1"/>
            <a:endParaRPr lang="en-US" altLang="zh-CN" dirty="0"/>
          </a:p>
          <a:p>
            <a:pPr lvl="1"/>
            <a:endParaRPr lang="en-US" dirty="0"/>
          </a:p>
        </p:txBody>
      </p:sp>
      <p:sp>
        <p:nvSpPr>
          <p:cNvPr id="4" name="Title 1">
            <a:extLst>
              <a:ext uri="{FF2B5EF4-FFF2-40B4-BE49-F238E27FC236}">
                <a16:creationId xmlns:a16="http://schemas.microsoft.com/office/drawing/2014/main" id="{D3A50F47-535C-92B5-1FAA-7E1B0501D732}"/>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11" name="Picture 10">
            <a:extLst>
              <a:ext uri="{FF2B5EF4-FFF2-40B4-BE49-F238E27FC236}">
                <a16:creationId xmlns:a16="http://schemas.microsoft.com/office/drawing/2014/main" id="{A130D9AF-132B-2D74-D1B2-1084DA5A9D00}"/>
              </a:ext>
            </a:extLst>
          </p:cNvPr>
          <p:cNvPicPr>
            <a:picLocks noChangeAspect="1"/>
          </p:cNvPicPr>
          <p:nvPr/>
        </p:nvPicPr>
        <p:blipFill>
          <a:blip r:embed="rId3"/>
          <a:srcRect r="3038"/>
          <a:stretch/>
        </p:blipFill>
        <p:spPr>
          <a:xfrm>
            <a:off x="415873" y="1731872"/>
            <a:ext cx="8528102" cy="1834656"/>
          </a:xfrm>
          <a:prstGeom prst="rect">
            <a:avLst/>
          </a:prstGeom>
        </p:spPr>
      </p:pic>
      <p:pic>
        <p:nvPicPr>
          <p:cNvPr id="13" name="Picture 12">
            <a:extLst>
              <a:ext uri="{FF2B5EF4-FFF2-40B4-BE49-F238E27FC236}">
                <a16:creationId xmlns:a16="http://schemas.microsoft.com/office/drawing/2014/main" id="{DE67BD82-A9CE-1B25-A340-26E6FB4DB927}"/>
              </a:ext>
            </a:extLst>
          </p:cNvPr>
          <p:cNvPicPr>
            <a:picLocks noChangeAspect="1"/>
          </p:cNvPicPr>
          <p:nvPr/>
        </p:nvPicPr>
        <p:blipFill>
          <a:blip r:embed="rId4"/>
          <a:stretch>
            <a:fillRect/>
          </a:stretch>
        </p:blipFill>
        <p:spPr>
          <a:xfrm>
            <a:off x="539729" y="3822897"/>
            <a:ext cx="4549534" cy="2537680"/>
          </a:xfrm>
          <a:prstGeom prst="rect">
            <a:avLst/>
          </a:prstGeom>
        </p:spPr>
      </p:pic>
      <p:pic>
        <p:nvPicPr>
          <p:cNvPr id="16" name="Picture 15">
            <a:extLst>
              <a:ext uri="{FF2B5EF4-FFF2-40B4-BE49-F238E27FC236}">
                <a16:creationId xmlns:a16="http://schemas.microsoft.com/office/drawing/2014/main" id="{4BE68709-3944-04E3-33D0-09840051D06C}"/>
              </a:ext>
            </a:extLst>
          </p:cNvPr>
          <p:cNvPicPr>
            <a:picLocks noChangeAspect="1"/>
          </p:cNvPicPr>
          <p:nvPr/>
        </p:nvPicPr>
        <p:blipFill>
          <a:blip r:embed="rId5"/>
          <a:srcRect l="53120" b="32772"/>
          <a:stretch/>
        </p:blipFill>
        <p:spPr>
          <a:xfrm>
            <a:off x="5562087" y="3683219"/>
            <a:ext cx="2972313" cy="2677358"/>
          </a:xfrm>
          <a:prstGeom prst="rect">
            <a:avLst/>
          </a:prstGeom>
        </p:spPr>
      </p:pic>
      <p:pic>
        <p:nvPicPr>
          <p:cNvPr id="18" name="Picture 17">
            <a:extLst>
              <a:ext uri="{FF2B5EF4-FFF2-40B4-BE49-F238E27FC236}">
                <a16:creationId xmlns:a16="http://schemas.microsoft.com/office/drawing/2014/main" id="{32095C81-E7DC-60D8-A715-E053BE5B25E6}"/>
              </a:ext>
            </a:extLst>
          </p:cNvPr>
          <p:cNvPicPr>
            <a:picLocks noChangeAspect="1"/>
          </p:cNvPicPr>
          <p:nvPr/>
        </p:nvPicPr>
        <p:blipFill>
          <a:blip r:embed="rId6"/>
          <a:stretch>
            <a:fillRect/>
          </a:stretch>
        </p:blipFill>
        <p:spPr>
          <a:xfrm>
            <a:off x="4214415" y="264987"/>
            <a:ext cx="632515" cy="579170"/>
          </a:xfrm>
          <a:prstGeom prst="rect">
            <a:avLst/>
          </a:prstGeom>
        </p:spPr>
      </p:pic>
      <p:sp>
        <p:nvSpPr>
          <p:cNvPr id="5" name="Arrow: Right 4">
            <a:extLst>
              <a:ext uri="{FF2B5EF4-FFF2-40B4-BE49-F238E27FC236}">
                <a16:creationId xmlns:a16="http://schemas.microsoft.com/office/drawing/2014/main" id="{D9C3E5B5-73CB-BECF-5CBC-480217A26EFF}"/>
              </a:ext>
            </a:extLst>
          </p:cNvPr>
          <p:cNvSpPr/>
          <p:nvPr/>
        </p:nvSpPr>
        <p:spPr>
          <a:xfrm rot="4213013">
            <a:off x="2811241" y="3805979"/>
            <a:ext cx="767418" cy="197982"/>
          </a:xfrm>
          <a:prstGeom prst="rightArrow">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6" name="Arrow: Right 5">
            <a:extLst>
              <a:ext uri="{FF2B5EF4-FFF2-40B4-BE49-F238E27FC236}">
                <a16:creationId xmlns:a16="http://schemas.microsoft.com/office/drawing/2014/main" id="{937040E9-D7EB-811B-D7DF-3B71D15A8E00}"/>
              </a:ext>
            </a:extLst>
          </p:cNvPr>
          <p:cNvSpPr/>
          <p:nvPr/>
        </p:nvSpPr>
        <p:spPr>
          <a:xfrm rot="4213013">
            <a:off x="6029185" y="3798477"/>
            <a:ext cx="767418" cy="197982"/>
          </a:xfrm>
          <a:prstGeom prst="rightArrow">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62715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4DFE9-7A75-A107-F30D-DF9196B5E8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7B0DC4-EAA1-2A20-1BCD-D0E50CEA8317}"/>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Fit ML models</a:t>
            </a:r>
            <a:br>
              <a:rPr lang="en-US" altLang="zh-CN" sz="3600" dirty="0"/>
            </a:br>
            <a:endParaRPr lang="en-US" sz="3600" dirty="0"/>
          </a:p>
        </p:txBody>
      </p:sp>
      <p:sp>
        <p:nvSpPr>
          <p:cNvPr id="3" name="Content Placeholder 2">
            <a:extLst>
              <a:ext uri="{FF2B5EF4-FFF2-40B4-BE49-F238E27FC236}">
                <a16:creationId xmlns:a16="http://schemas.microsoft.com/office/drawing/2014/main" id="{D8B5FAB1-375E-6094-48CB-05220857E5E3}"/>
              </a:ext>
            </a:extLst>
          </p:cNvPr>
          <p:cNvSpPr>
            <a:spLocks noGrp="1"/>
          </p:cNvSpPr>
          <p:nvPr>
            <p:ph idx="1"/>
          </p:nvPr>
        </p:nvSpPr>
        <p:spPr>
          <a:xfrm>
            <a:off x="200025" y="1048385"/>
            <a:ext cx="8943975" cy="4525963"/>
          </a:xfrm>
        </p:spPr>
        <p:txBody>
          <a:bodyPr/>
          <a:lstStyle/>
          <a:p>
            <a:pPr lvl="1"/>
            <a:endParaRPr lang="en-US" altLang="zh-CN" dirty="0"/>
          </a:p>
          <a:p>
            <a:pPr lvl="1"/>
            <a:endParaRPr lang="en-US" dirty="0"/>
          </a:p>
        </p:txBody>
      </p:sp>
      <p:sp>
        <p:nvSpPr>
          <p:cNvPr id="4" name="Title 1">
            <a:extLst>
              <a:ext uri="{FF2B5EF4-FFF2-40B4-BE49-F238E27FC236}">
                <a16:creationId xmlns:a16="http://schemas.microsoft.com/office/drawing/2014/main" id="{B54FC639-C442-94A0-F5D8-A1185B9E0F58}"/>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sp>
        <p:nvSpPr>
          <p:cNvPr id="7" name="Text Placeholder 2">
            <a:extLst>
              <a:ext uri="{FF2B5EF4-FFF2-40B4-BE49-F238E27FC236}">
                <a16:creationId xmlns:a16="http://schemas.microsoft.com/office/drawing/2014/main" id="{048068AC-4084-1810-6AC9-8656E431C566}"/>
              </a:ext>
            </a:extLst>
          </p:cNvPr>
          <p:cNvSpPr txBox="1">
            <a:spLocks/>
          </p:cNvSpPr>
          <p:nvPr/>
        </p:nvSpPr>
        <p:spPr>
          <a:xfrm>
            <a:off x="457199" y="1400176"/>
            <a:ext cx="8188273" cy="639762"/>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Font typeface="Arial"/>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CN" sz="2400" dirty="0"/>
              <a:t>All the models can </a:t>
            </a:r>
            <a:r>
              <a:rPr lang="en-US" altLang="zh-CN" sz="2400"/>
              <a:t>be dragged </a:t>
            </a:r>
            <a:r>
              <a:rPr lang="en-US" altLang="zh-CN" sz="2400" dirty="0"/>
              <a:t>to the canvas and connected to </a:t>
            </a:r>
            <a:r>
              <a:rPr lang="en-US" altLang="zh-CN" sz="2400" b="1" dirty="0"/>
              <a:t>Test and Score</a:t>
            </a:r>
          </a:p>
          <a:p>
            <a:endParaRPr lang="en-US" dirty="0"/>
          </a:p>
        </p:txBody>
      </p:sp>
      <p:pic>
        <p:nvPicPr>
          <p:cNvPr id="8" name="Picture 7">
            <a:extLst>
              <a:ext uri="{FF2B5EF4-FFF2-40B4-BE49-F238E27FC236}">
                <a16:creationId xmlns:a16="http://schemas.microsoft.com/office/drawing/2014/main" id="{5C4A9217-25A4-D8B1-A105-01FC404FFD31}"/>
              </a:ext>
            </a:extLst>
          </p:cNvPr>
          <p:cNvPicPr>
            <a:picLocks noChangeAspect="1"/>
          </p:cNvPicPr>
          <p:nvPr/>
        </p:nvPicPr>
        <p:blipFill>
          <a:blip r:embed="rId3"/>
          <a:stretch>
            <a:fillRect/>
          </a:stretch>
        </p:blipFill>
        <p:spPr>
          <a:xfrm>
            <a:off x="0" y="2309009"/>
            <a:ext cx="9144000" cy="3080801"/>
          </a:xfrm>
          <a:prstGeom prst="rect">
            <a:avLst/>
          </a:prstGeom>
        </p:spPr>
      </p:pic>
    </p:spTree>
    <p:extLst>
      <p:ext uri="{BB962C8B-B14F-4D97-AF65-F5344CB8AC3E}">
        <p14:creationId xmlns:p14="http://schemas.microsoft.com/office/powerpoint/2010/main" val="1534371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D072A-9E76-7287-5802-1898EDAF70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AA6F85-F6EE-54CA-BA4F-FB3C808E5749}"/>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Fit ML models</a:t>
            </a:r>
            <a:br>
              <a:rPr lang="en-US" altLang="zh-CN" sz="3600" dirty="0"/>
            </a:br>
            <a:endParaRPr lang="en-US" sz="3600" dirty="0"/>
          </a:p>
        </p:txBody>
      </p:sp>
      <p:sp>
        <p:nvSpPr>
          <p:cNvPr id="3" name="Content Placeholder 2">
            <a:extLst>
              <a:ext uri="{FF2B5EF4-FFF2-40B4-BE49-F238E27FC236}">
                <a16:creationId xmlns:a16="http://schemas.microsoft.com/office/drawing/2014/main" id="{C5911E35-0008-1694-4FB1-D08E142F80BA}"/>
              </a:ext>
            </a:extLst>
          </p:cNvPr>
          <p:cNvSpPr>
            <a:spLocks noGrp="1"/>
          </p:cNvSpPr>
          <p:nvPr>
            <p:ph idx="1"/>
          </p:nvPr>
        </p:nvSpPr>
        <p:spPr>
          <a:xfrm>
            <a:off x="200025" y="1048385"/>
            <a:ext cx="8943975" cy="4525963"/>
          </a:xfrm>
        </p:spPr>
        <p:txBody>
          <a:bodyPr/>
          <a:lstStyle/>
          <a:p>
            <a:pPr lvl="1"/>
            <a:endParaRPr lang="en-US" altLang="zh-CN" dirty="0"/>
          </a:p>
          <a:p>
            <a:pPr lvl="1"/>
            <a:endParaRPr lang="en-US" dirty="0"/>
          </a:p>
        </p:txBody>
      </p:sp>
      <p:sp>
        <p:nvSpPr>
          <p:cNvPr id="4" name="Title 1">
            <a:extLst>
              <a:ext uri="{FF2B5EF4-FFF2-40B4-BE49-F238E27FC236}">
                <a16:creationId xmlns:a16="http://schemas.microsoft.com/office/drawing/2014/main" id="{2FE0AEA6-F752-861E-F9D3-0756EC5B6465}"/>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sp>
        <p:nvSpPr>
          <p:cNvPr id="7" name="Text Placeholder 2">
            <a:extLst>
              <a:ext uri="{FF2B5EF4-FFF2-40B4-BE49-F238E27FC236}">
                <a16:creationId xmlns:a16="http://schemas.microsoft.com/office/drawing/2014/main" id="{84BAC7C5-C474-6D8C-262B-964DC6D5A5DF}"/>
              </a:ext>
            </a:extLst>
          </p:cNvPr>
          <p:cNvSpPr txBox="1">
            <a:spLocks/>
          </p:cNvSpPr>
          <p:nvPr/>
        </p:nvSpPr>
        <p:spPr>
          <a:xfrm>
            <a:off x="457199" y="1400176"/>
            <a:ext cx="818827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8" name="TextBox 7">
            <a:extLst>
              <a:ext uri="{FF2B5EF4-FFF2-40B4-BE49-F238E27FC236}">
                <a16:creationId xmlns:a16="http://schemas.microsoft.com/office/drawing/2014/main" id="{A9E3F697-C993-3C26-CD21-41066A0B4683}"/>
              </a:ext>
            </a:extLst>
          </p:cNvPr>
          <p:cNvSpPr txBox="1"/>
          <p:nvPr/>
        </p:nvSpPr>
        <p:spPr>
          <a:xfrm>
            <a:off x="407961" y="826336"/>
            <a:ext cx="8528102" cy="7478970"/>
          </a:xfrm>
          <a:prstGeom prst="rect">
            <a:avLst/>
          </a:prstGeom>
          <a:noFill/>
        </p:spPr>
        <p:txBody>
          <a:bodyPr wrap="square">
            <a:spAutoFit/>
          </a:bodyPr>
          <a:lstStyle/>
          <a:p>
            <a:r>
              <a:rPr lang="en-US" sz="2000" b="1" dirty="0"/>
              <a:t>Random Forest </a:t>
            </a:r>
            <a:r>
              <a:rPr lang="en-US" sz="2000" dirty="0"/>
              <a:t>– An ensemble model that builds multiple decision trees and combines their predictions to improve accuracy and control over-fitting. The model also called </a:t>
            </a:r>
            <a:r>
              <a:rPr lang="en-US" sz="2000" b="1" dirty="0"/>
              <a:t>classifier or learner </a:t>
            </a:r>
            <a:r>
              <a:rPr lang="en-US" sz="2000" dirty="0"/>
              <a:t>in Orange and </a:t>
            </a:r>
            <a:r>
              <a:rPr lang="en-US" sz="2000" dirty="0" err="1"/>
              <a:t>Sklearn</a:t>
            </a:r>
            <a:r>
              <a:rPr lang="en-US" sz="2000" dirty="0"/>
              <a:t>. </a:t>
            </a:r>
          </a:p>
          <a:p>
            <a:endParaRPr lang="en-US" sz="2000" dirty="0"/>
          </a:p>
          <a:p>
            <a:r>
              <a:rPr lang="en-US" sz="2000" b="1" dirty="0"/>
              <a:t>Logistic Regression </a:t>
            </a:r>
            <a:r>
              <a:rPr lang="en-US" sz="2000" dirty="0"/>
              <a:t>– A logistic regression that includes a regularization term to prevent overfitting by penalizing large coefficients generated my collinear features/independent variables. Note that regularization is applied by default. </a:t>
            </a:r>
          </a:p>
          <a:p>
            <a:endParaRPr lang="en-US" sz="2000" dirty="0"/>
          </a:p>
          <a:p>
            <a:r>
              <a:rPr lang="en-US" sz="2000" b="1" dirty="0"/>
              <a:t>Support Vector Machines (SVM) </a:t>
            </a:r>
            <a:r>
              <a:rPr lang="en-US" sz="2000" dirty="0"/>
              <a:t>– A model that finds the optimal hyperplane to separate data points into different classes with the maximum distance in a high dimensional space. </a:t>
            </a:r>
          </a:p>
          <a:p>
            <a:endParaRPr lang="en-US" sz="2000" dirty="0"/>
          </a:p>
          <a:p>
            <a:r>
              <a:rPr lang="en-US" sz="2000" b="1" dirty="0"/>
              <a:t>Naïve Bayes </a:t>
            </a:r>
            <a:r>
              <a:rPr lang="en-US" sz="2000" dirty="0"/>
              <a:t>– A model works only with discrete attributes. By default, continuous attributes are discretized.</a:t>
            </a:r>
          </a:p>
          <a:p>
            <a:endParaRPr lang="en-US" sz="2000" dirty="0"/>
          </a:p>
          <a:p>
            <a:r>
              <a:rPr lang="en-US" sz="2000" b="1" dirty="0"/>
              <a:t>Gradient Boosting (</a:t>
            </a:r>
            <a:r>
              <a:rPr lang="en-US" sz="2000" b="1" dirty="0" err="1"/>
              <a:t>XGBoost</a:t>
            </a:r>
            <a:r>
              <a:rPr lang="en-US" sz="2000" b="1" dirty="0"/>
              <a:t>)</a:t>
            </a:r>
            <a:r>
              <a:rPr lang="en-US" sz="2000" dirty="0"/>
              <a:t> – An ensemble model that builds multiple sequential trees, each correcting errors of previous ones to achieve higher predictive accuracy.  (See </a:t>
            </a:r>
            <a:r>
              <a:rPr lang="en-US" sz="2000" dirty="0">
                <a:hlinkClick r:id="rId3"/>
              </a:rPr>
              <a:t>here</a:t>
            </a:r>
            <a:r>
              <a:rPr lang="en-US" sz="2000" dirty="0"/>
              <a:t>)</a:t>
            </a:r>
          </a:p>
          <a:p>
            <a:endParaRPr lang="en-US" sz="2000" dirty="0"/>
          </a:p>
          <a:p>
            <a:endParaRPr lang="en-US" sz="2000" dirty="0"/>
          </a:p>
          <a:p>
            <a:endParaRPr lang="en-US" sz="2000" dirty="0"/>
          </a:p>
          <a:p>
            <a:endParaRPr lang="en-US" sz="2000" dirty="0"/>
          </a:p>
          <a:p>
            <a:pPr lvl="1">
              <a:buFont typeface="Arial" panose="020B0604020202020204" pitchFamily="34" charset="0"/>
              <a:buChar char="•"/>
            </a:pPr>
            <a:endParaRPr lang="en-US" sz="2000" dirty="0"/>
          </a:p>
          <a:p>
            <a:pPr lvl="1">
              <a:buFont typeface="Arial" panose="020B0604020202020204" pitchFamily="34" charset="0"/>
              <a:buChar char="•"/>
            </a:pPr>
            <a:endParaRPr lang="en-US" sz="2000" dirty="0"/>
          </a:p>
        </p:txBody>
      </p:sp>
    </p:spTree>
    <p:extLst>
      <p:ext uri="{BB962C8B-B14F-4D97-AF65-F5344CB8AC3E}">
        <p14:creationId xmlns:p14="http://schemas.microsoft.com/office/powerpoint/2010/main" val="3352598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23889-AEB8-083C-276A-1E2E35DB9E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FC9BE3-61AD-EB3D-0611-64D98A9ED87F}"/>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Fit ML models</a:t>
            </a:r>
            <a:br>
              <a:rPr lang="en-US" altLang="zh-CN" sz="3600" dirty="0"/>
            </a:br>
            <a:endParaRPr lang="en-US" sz="3600" dirty="0"/>
          </a:p>
        </p:txBody>
      </p:sp>
      <p:sp>
        <p:nvSpPr>
          <p:cNvPr id="3" name="Content Placeholder 2">
            <a:extLst>
              <a:ext uri="{FF2B5EF4-FFF2-40B4-BE49-F238E27FC236}">
                <a16:creationId xmlns:a16="http://schemas.microsoft.com/office/drawing/2014/main" id="{B2A1B21E-C076-6ECB-8E96-52E9B1984B50}"/>
              </a:ext>
            </a:extLst>
          </p:cNvPr>
          <p:cNvSpPr>
            <a:spLocks noGrp="1"/>
          </p:cNvSpPr>
          <p:nvPr>
            <p:ph idx="1"/>
          </p:nvPr>
        </p:nvSpPr>
        <p:spPr>
          <a:xfrm>
            <a:off x="200025" y="1048385"/>
            <a:ext cx="8943975" cy="4525963"/>
          </a:xfrm>
        </p:spPr>
        <p:txBody>
          <a:bodyPr/>
          <a:lstStyle/>
          <a:p>
            <a:pPr lvl="1"/>
            <a:endParaRPr lang="en-US" altLang="zh-CN" dirty="0"/>
          </a:p>
          <a:p>
            <a:pPr lvl="1"/>
            <a:endParaRPr lang="en-US" dirty="0"/>
          </a:p>
        </p:txBody>
      </p:sp>
      <p:sp>
        <p:nvSpPr>
          <p:cNvPr id="4" name="Title 1">
            <a:extLst>
              <a:ext uri="{FF2B5EF4-FFF2-40B4-BE49-F238E27FC236}">
                <a16:creationId xmlns:a16="http://schemas.microsoft.com/office/drawing/2014/main" id="{18EA448A-F985-2E5B-9C26-93AE14655888}"/>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sp>
        <p:nvSpPr>
          <p:cNvPr id="7" name="Text Placeholder 2">
            <a:extLst>
              <a:ext uri="{FF2B5EF4-FFF2-40B4-BE49-F238E27FC236}">
                <a16:creationId xmlns:a16="http://schemas.microsoft.com/office/drawing/2014/main" id="{E8DEFABC-DE7F-113F-E9E6-9861DDCCB12F}"/>
              </a:ext>
            </a:extLst>
          </p:cNvPr>
          <p:cNvSpPr txBox="1">
            <a:spLocks/>
          </p:cNvSpPr>
          <p:nvPr/>
        </p:nvSpPr>
        <p:spPr>
          <a:xfrm>
            <a:off x="457199" y="1400176"/>
            <a:ext cx="818827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8" name="TextBox 7">
            <a:extLst>
              <a:ext uri="{FF2B5EF4-FFF2-40B4-BE49-F238E27FC236}">
                <a16:creationId xmlns:a16="http://schemas.microsoft.com/office/drawing/2014/main" id="{93102F20-E34F-23D6-5892-7F87D38C8945}"/>
              </a:ext>
            </a:extLst>
          </p:cNvPr>
          <p:cNvSpPr txBox="1"/>
          <p:nvPr/>
        </p:nvSpPr>
        <p:spPr>
          <a:xfrm>
            <a:off x="407961" y="941745"/>
            <a:ext cx="8528102" cy="4708981"/>
          </a:xfrm>
          <a:prstGeom prst="rect">
            <a:avLst/>
          </a:prstGeom>
          <a:noFill/>
        </p:spPr>
        <p:txBody>
          <a:bodyPr wrap="square">
            <a:spAutoFit/>
          </a:bodyPr>
          <a:lstStyle/>
          <a:p>
            <a:r>
              <a:rPr lang="en-US" sz="2000" b="1" i="0" dirty="0">
                <a:effectLst/>
                <a:latin typeface="system-ui"/>
              </a:rPr>
              <a:t>K-Nearest Neighbors </a:t>
            </a:r>
            <a:r>
              <a:rPr lang="en-US" sz="2000" b="0" i="0" dirty="0">
                <a:effectLst/>
                <a:latin typeface="system-ui"/>
              </a:rPr>
              <a:t>– A model assumes that similar things exist in close proximity. In other words, similar things are near to each other.</a:t>
            </a:r>
          </a:p>
          <a:p>
            <a:endParaRPr lang="en-US" sz="2000" dirty="0"/>
          </a:p>
          <a:p>
            <a:pPr algn="l"/>
            <a:r>
              <a:rPr lang="en-US" sz="2000" b="1" i="0" dirty="0">
                <a:effectLst/>
                <a:latin typeface="system-ui"/>
              </a:rPr>
              <a:t>Neural Network Algorithm </a:t>
            </a:r>
            <a:r>
              <a:rPr lang="en-US" sz="2000" b="0" i="0" dirty="0">
                <a:effectLst/>
                <a:latin typeface="system-ui"/>
              </a:rPr>
              <a:t>– A model simulates human brain by weighting “neurons” stored in “hidden layers“. Each training observation adjusts the impact of each neuron, often through ”back-</a:t>
            </a:r>
            <a:r>
              <a:rPr lang="en-US" sz="2000" b="0" i="0" dirty="0" err="1">
                <a:effectLst/>
                <a:latin typeface="system-ui"/>
              </a:rPr>
              <a:t>propogation</a:t>
            </a:r>
            <a:r>
              <a:rPr lang="en-US" sz="2000" b="0" i="0" dirty="0">
                <a:effectLst/>
                <a:latin typeface="system-ui"/>
              </a:rPr>
              <a:t>”. Deep Learning uses many layers and many neurons per layer. </a:t>
            </a:r>
            <a:r>
              <a:rPr lang="en-US" sz="2000" dirty="0"/>
              <a:t>Multi-layer Perceptron (MLP) classifier – this model optimizes the log-loss function using LBFGS or stochastic gradient descent.</a:t>
            </a:r>
          </a:p>
          <a:p>
            <a:endParaRPr lang="en-US" sz="2000" b="1" dirty="0">
              <a:latin typeface="system-ui"/>
            </a:endParaRPr>
          </a:p>
          <a:p>
            <a:r>
              <a:rPr lang="en-US" sz="2000" b="1" dirty="0">
                <a:latin typeface="system-ui"/>
              </a:rPr>
              <a:t>Stochastic Gradient Descent – </a:t>
            </a:r>
            <a:r>
              <a:rPr lang="en-US" sz="2000" dirty="0">
                <a:latin typeface="system-ui"/>
              </a:rPr>
              <a:t>A model uses stochastic gradient descent that minimizes a chosen loss function with a linear function. The algorithm approximates a true gradient by considering one sample at a time, and simultaneously updates the model based on the gradient of the loss function.</a:t>
            </a:r>
          </a:p>
          <a:p>
            <a:r>
              <a:rPr lang="en-US" sz="2000" dirty="0">
                <a:latin typeface="system-ui"/>
              </a:rPr>
              <a:t>(See </a:t>
            </a:r>
            <a:r>
              <a:rPr lang="en-US" sz="2000" dirty="0">
                <a:latin typeface="system-ui"/>
                <a:hlinkClick r:id="rId3"/>
              </a:rPr>
              <a:t>here</a:t>
            </a:r>
            <a:r>
              <a:rPr lang="en-US" sz="2000" dirty="0">
                <a:latin typeface="system-ui"/>
              </a:rPr>
              <a:t>)</a:t>
            </a:r>
            <a:endParaRPr lang="en-US" sz="2000" dirty="0"/>
          </a:p>
        </p:txBody>
      </p:sp>
    </p:spTree>
    <p:extLst>
      <p:ext uri="{BB962C8B-B14F-4D97-AF65-F5344CB8AC3E}">
        <p14:creationId xmlns:p14="http://schemas.microsoft.com/office/powerpoint/2010/main" val="2558404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BF159-3DF4-7169-6575-6973E6B99B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9661D2-6558-C57D-1383-C26270B66F19}"/>
              </a:ext>
            </a:extLst>
          </p:cNvPr>
          <p:cNvSpPr>
            <a:spLocks noGrp="1"/>
          </p:cNvSpPr>
          <p:nvPr>
            <p:ph type="title"/>
          </p:nvPr>
        </p:nvSpPr>
        <p:spPr>
          <a:xfrm>
            <a:off x="457200" y="274638"/>
            <a:ext cx="8229600" cy="1143000"/>
          </a:xfrm>
        </p:spPr>
        <p:txBody>
          <a:bodyPr anchor="ctr">
            <a:normAutofit fontScale="90000"/>
          </a:bodyPr>
          <a:lstStyle/>
          <a:p>
            <a:pPr>
              <a:lnSpc>
                <a:spcPct val="90000"/>
              </a:lnSpc>
            </a:pPr>
            <a:br>
              <a:rPr lang="en-US" sz="2400" dirty="0"/>
            </a:br>
            <a:r>
              <a:rPr lang="en-US" sz="3200" dirty="0"/>
              <a:t>Model Evaluation</a:t>
            </a:r>
            <a:br>
              <a:rPr lang="en-US" altLang="zh-CN" sz="2400" dirty="0"/>
            </a:br>
            <a:endParaRPr lang="en-US" sz="2400" dirty="0"/>
          </a:p>
        </p:txBody>
      </p:sp>
      <p:sp>
        <p:nvSpPr>
          <p:cNvPr id="11" name="Text Placeholder 2">
            <a:extLst>
              <a:ext uri="{FF2B5EF4-FFF2-40B4-BE49-F238E27FC236}">
                <a16:creationId xmlns:a16="http://schemas.microsoft.com/office/drawing/2014/main" id="{D9B28665-85DE-AECD-480C-76C9944AA134}"/>
              </a:ext>
            </a:extLst>
          </p:cNvPr>
          <p:cNvSpPr>
            <a:spLocks noGrp="1"/>
          </p:cNvSpPr>
          <p:nvPr>
            <p:ph type="body" idx="1"/>
          </p:nvPr>
        </p:nvSpPr>
        <p:spPr>
          <a:xfrm>
            <a:off x="457200" y="1400176"/>
            <a:ext cx="4040188" cy="639762"/>
          </a:xfrm>
        </p:spPr>
        <p:txBody>
          <a:bodyPr/>
          <a:lstStyle/>
          <a:p>
            <a:r>
              <a:rPr lang="en-US" altLang="zh-CN" sz="2400" dirty="0"/>
              <a:t>Test and scoring</a:t>
            </a:r>
          </a:p>
          <a:p>
            <a:endParaRPr lang="en-US" dirty="0"/>
          </a:p>
        </p:txBody>
      </p:sp>
      <p:sp>
        <p:nvSpPr>
          <p:cNvPr id="3" name="Content Placeholder 2">
            <a:extLst>
              <a:ext uri="{FF2B5EF4-FFF2-40B4-BE49-F238E27FC236}">
                <a16:creationId xmlns:a16="http://schemas.microsoft.com/office/drawing/2014/main" id="{9CF8B87D-5BD8-FED4-151D-95BF44704F38}"/>
              </a:ext>
            </a:extLst>
          </p:cNvPr>
          <p:cNvSpPr>
            <a:spLocks noGrp="1"/>
          </p:cNvSpPr>
          <p:nvPr>
            <p:ph sz="half" idx="2"/>
          </p:nvPr>
        </p:nvSpPr>
        <p:spPr>
          <a:xfrm>
            <a:off x="-255659" y="1617846"/>
            <a:ext cx="4040188" cy="4791832"/>
          </a:xfrm>
        </p:spPr>
        <p:txBody>
          <a:bodyPr>
            <a:normAutofit fontScale="92500" lnSpcReduction="10000"/>
          </a:bodyPr>
          <a:lstStyle/>
          <a:p>
            <a:pPr lvl="1"/>
            <a:r>
              <a:rPr lang="en-US" altLang="zh-CN" sz="1600" dirty="0">
                <a:solidFill>
                  <a:srgbClr val="FE7A00"/>
                </a:solidFill>
                <a:latin typeface="Georgia" panose="02040502050405020303" pitchFamily="18" charset="0"/>
                <a:cs typeface="Arial" panose="020B0604020202020204" pitchFamily="34" charset="0"/>
              </a:rPr>
              <a:t>Cross validation: </a:t>
            </a:r>
            <a:r>
              <a:rPr lang="en-US" sz="1600" dirty="0">
                <a:latin typeface="Georgia" panose="02040502050405020303" pitchFamily="18" charset="0"/>
              </a:rPr>
              <a:t>splits the data into a given number of folds (usually 5 or 10) and </a:t>
            </a:r>
            <a:r>
              <a:rPr lang="en-US" altLang="zh-CN" sz="1600" dirty="0">
                <a:latin typeface="Georgia" panose="02040502050405020303" pitchFamily="18" charset="0"/>
              </a:rPr>
              <a:t>tested by holding out examples from one fold at a time; the model is induced from other folds and examples from the held out fold are classified. This is repeated for all the folds. </a:t>
            </a:r>
            <a:r>
              <a:rPr lang="en-US" altLang="zh-CN" sz="1600" b="1" dirty="0">
                <a:latin typeface="Georgia" panose="02040502050405020303" pitchFamily="18" charset="0"/>
              </a:rPr>
              <a:t>KNIME uses meta nodes. </a:t>
            </a:r>
          </a:p>
          <a:p>
            <a:pPr lvl="1"/>
            <a:r>
              <a:rPr lang="en-US" altLang="zh-CN" sz="1600" dirty="0">
                <a:solidFill>
                  <a:srgbClr val="FE7A00"/>
                </a:solidFill>
                <a:latin typeface="Georgia" panose="02040502050405020303" pitchFamily="18" charset="0"/>
                <a:cs typeface="Arial" panose="020B0604020202020204" pitchFamily="34" charset="0"/>
              </a:rPr>
              <a:t>AUC</a:t>
            </a:r>
            <a:r>
              <a:rPr lang="en-US" altLang="zh-CN" sz="1600" dirty="0">
                <a:solidFill>
                  <a:schemeClr val="tx1"/>
                </a:solidFill>
                <a:latin typeface="Georgia" panose="02040502050405020303" pitchFamily="18" charset="0"/>
                <a:cs typeface="Arial" panose="020B0604020202020204" pitchFamily="34" charset="0"/>
              </a:rPr>
              <a:t>: Area Under Curve</a:t>
            </a:r>
          </a:p>
          <a:p>
            <a:pPr lvl="1"/>
            <a:r>
              <a:rPr lang="en-US" altLang="zh-CN" sz="1600" dirty="0">
                <a:latin typeface="Georgia" panose="02040502050405020303" pitchFamily="18" charset="0"/>
                <a:cs typeface="Arial" panose="020B0604020202020204" pitchFamily="34" charset="0"/>
              </a:rPr>
              <a:t>Classification accuracy (</a:t>
            </a:r>
            <a:r>
              <a:rPr lang="en-US" altLang="zh-CN" sz="1600" dirty="0">
                <a:solidFill>
                  <a:srgbClr val="FE7A00"/>
                </a:solidFill>
                <a:latin typeface="Georgia" panose="02040502050405020303" pitchFamily="18" charset="0"/>
                <a:cs typeface="Arial" panose="020B0604020202020204" pitchFamily="34" charset="0"/>
              </a:rPr>
              <a:t>CA</a:t>
            </a:r>
            <a:r>
              <a:rPr lang="en-US" altLang="zh-CN" sz="1600" dirty="0">
                <a:latin typeface="Georgia" panose="02040502050405020303" pitchFamily="18" charset="0"/>
                <a:cs typeface="Arial" panose="020B0604020202020204" pitchFamily="34" charset="0"/>
              </a:rPr>
              <a:t>): Accuracy</a:t>
            </a:r>
          </a:p>
          <a:p>
            <a:pPr lvl="1"/>
            <a:r>
              <a:rPr lang="en-US" sz="1600" dirty="0">
                <a:solidFill>
                  <a:srgbClr val="FE7A00"/>
                </a:solidFill>
                <a:latin typeface="Georgia" panose="02040502050405020303" pitchFamily="18" charset="0"/>
                <a:cs typeface="Arial" panose="020B0604020202020204" pitchFamily="34" charset="0"/>
              </a:rPr>
              <a:t>Matthews correlation coefficient (MCC) : </a:t>
            </a:r>
            <a:r>
              <a:rPr lang="en-US" sz="1600" dirty="0">
                <a:latin typeface="Georgia" panose="02040502050405020303" pitchFamily="18" charset="0"/>
              </a:rPr>
              <a:t>an MCC score closer to 1 indicates better classifier performance, while a score closer to -1 suggests poor performance. In practice, an MCC score above 0.3 is considered moderate, and a score above 0.5 is considered strong.</a:t>
            </a:r>
          </a:p>
          <a:p>
            <a:pPr lvl="1"/>
            <a:endParaRPr lang="en-US" sz="1600" dirty="0">
              <a:latin typeface="Georgia" panose="02040502050405020303" pitchFamily="18" charset="0"/>
            </a:endParaRPr>
          </a:p>
          <a:p>
            <a:pPr lvl="1"/>
            <a:endParaRPr lang="en-US" altLang="zh-CN" sz="1200" dirty="0"/>
          </a:p>
          <a:p>
            <a:pPr lvl="1"/>
            <a:endParaRPr lang="en-US" altLang="zh-CN" sz="1200" dirty="0"/>
          </a:p>
          <a:p>
            <a:pPr lvl="1"/>
            <a:endParaRPr lang="en-US" altLang="zh-CN" sz="1200" dirty="0"/>
          </a:p>
          <a:p>
            <a:pPr lvl="1"/>
            <a:endParaRPr lang="en-US" sz="1200" dirty="0"/>
          </a:p>
        </p:txBody>
      </p:sp>
      <p:sp>
        <p:nvSpPr>
          <p:cNvPr id="4" name="Title 1">
            <a:extLst>
              <a:ext uri="{FF2B5EF4-FFF2-40B4-BE49-F238E27FC236}">
                <a16:creationId xmlns:a16="http://schemas.microsoft.com/office/drawing/2014/main" id="{7A474A58-AB0E-6C05-7861-7EF0B3FAD810}"/>
              </a:ext>
            </a:extLst>
          </p:cNvPr>
          <p:cNvSpPr txBox="1">
            <a:spLocks/>
          </p:cNvSpPr>
          <p:nvPr/>
        </p:nvSpPr>
        <p:spPr>
          <a:xfrm>
            <a:off x="4665695" y="5542573"/>
            <a:ext cx="4610099"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pPr lvl="1"/>
            <a:r>
              <a:rPr lang="en-US" altLang="zh-CN" sz="2000" dirty="0"/>
              <a:t>Data Sampler: split the data into training and testing</a:t>
            </a:r>
          </a:p>
          <a:p>
            <a:pPr lvl="1"/>
            <a:endParaRPr lang="en-US" altLang="zh-CN" sz="1100" dirty="0"/>
          </a:p>
        </p:txBody>
      </p:sp>
      <p:pic>
        <p:nvPicPr>
          <p:cNvPr id="7" name="Picture 6">
            <a:extLst>
              <a:ext uri="{FF2B5EF4-FFF2-40B4-BE49-F238E27FC236}">
                <a16:creationId xmlns:a16="http://schemas.microsoft.com/office/drawing/2014/main" id="{F4236FD6-2251-F706-EFB5-812486008A50}"/>
              </a:ext>
            </a:extLst>
          </p:cNvPr>
          <p:cNvPicPr>
            <a:picLocks noChangeAspect="1"/>
          </p:cNvPicPr>
          <p:nvPr/>
        </p:nvPicPr>
        <p:blipFill>
          <a:blip r:embed="rId3"/>
          <a:stretch>
            <a:fillRect/>
          </a:stretch>
        </p:blipFill>
        <p:spPr>
          <a:xfrm>
            <a:off x="4078251" y="5583072"/>
            <a:ext cx="838273" cy="990686"/>
          </a:xfrm>
          <a:prstGeom prst="rect">
            <a:avLst/>
          </a:prstGeom>
        </p:spPr>
      </p:pic>
      <p:pic>
        <p:nvPicPr>
          <p:cNvPr id="8" name="Picture 7">
            <a:extLst>
              <a:ext uri="{FF2B5EF4-FFF2-40B4-BE49-F238E27FC236}">
                <a16:creationId xmlns:a16="http://schemas.microsoft.com/office/drawing/2014/main" id="{E14D50A5-320E-1677-0E20-AEC56879AC4E}"/>
              </a:ext>
            </a:extLst>
          </p:cNvPr>
          <p:cNvPicPr>
            <a:picLocks noChangeAspect="1"/>
          </p:cNvPicPr>
          <p:nvPr/>
        </p:nvPicPr>
        <p:blipFill>
          <a:blip r:embed="rId4"/>
          <a:stretch>
            <a:fillRect/>
          </a:stretch>
        </p:blipFill>
        <p:spPr>
          <a:xfrm>
            <a:off x="4024601" y="1211525"/>
            <a:ext cx="5119399" cy="4434950"/>
          </a:xfrm>
          <a:prstGeom prst="rect">
            <a:avLst/>
          </a:prstGeom>
        </p:spPr>
      </p:pic>
    </p:spTree>
    <p:extLst>
      <p:ext uri="{BB962C8B-B14F-4D97-AF65-F5344CB8AC3E}">
        <p14:creationId xmlns:p14="http://schemas.microsoft.com/office/powerpoint/2010/main" val="3025080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0291A-618A-2F09-D6E5-A611023CA8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B31266-DDB5-CA66-2A3E-6DEABB21906F}"/>
              </a:ext>
            </a:extLst>
          </p:cNvPr>
          <p:cNvSpPr>
            <a:spLocks noGrp="1"/>
          </p:cNvSpPr>
          <p:nvPr>
            <p:ph type="title"/>
          </p:nvPr>
        </p:nvSpPr>
        <p:spPr>
          <a:xfrm>
            <a:off x="457200" y="274638"/>
            <a:ext cx="8229600" cy="1143000"/>
          </a:xfrm>
        </p:spPr>
        <p:txBody>
          <a:bodyPr anchor="ctr">
            <a:normAutofit/>
          </a:bodyPr>
          <a:lstStyle/>
          <a:p>
            <a:pPr>
              <a:lnSpc>
                <a:spcPct val="90000"/>
              </a:lnSpc>
            </a:pPr>
            <a:r>
              <a:rPr lang="en-US" sz="3200" dirty="0"/>
              <a:t>Test and Score – Model Evaluation</a:t>
            </a:r>
          </a:p>
        </p:txBody>
      </p:sp>
      <p:sp>
        <p:nvSpPr>
          <p:cNvPr id="3" name="Content Placeholder 2">
            <a:extLst>
              <a:ext uri="{FF2B5EF4-FFF2-40B4-BE49-F238E27FC236}">
                <a16:creationId xmlns:a16="http://schemas.microsoft.com/office/drawing/2014/main" id="{954B4E8A-5451-E6F7-A7C2-C76DD1020FBD}"/>
              </a:ext>
            </a:extLst>
          </p:cNvPr>
          <p:cNvSpPr>
            <a:spLocks noGrp="1"/>
          </p:cNvSpPr>
          <p:nvPr>
            <p:ph sz="half" idx="2"/>
          </p:nvPr>
        </p:nvSpPr>
        <p:spPr>
          <a:xfrm>
            <a:off x="304800" y="1720057"/>
            <a:ext cx="3771899" cy="4290218"/>
          </a:xfrm>
        </p:spPr>
        <p:txBody>
          <a:bodyPr>
            <a:normAutofit/>
          </a:bodyPr>
          <a:lstStyle/>
          <a:p>
            <a:pPr lvl="1"/>
            <a:endParaRPr lang="en-US" sz="1400" b="0" i="0" dirty="0">
              <a:solidFill>
                <a:srgbClr val="1F1F1F"/>
              </a:solidFill>
              <a:effectLst/>
              <a:latin typeface="__Source_Sans_3_051996"/>
            </a:endParaRPr>
          </a:p>
          <a:p>
            <a:pPr lvl="1"/>
            <a:endParaRPr lang="en-US" sz="1200" b="0" i="0" dirty="0">
              <a:solidFill>
                <a:srgbClr val="1F1F1F"/>
              </a:solidFill>
              <a:effectLst/>
              <a:latin typeface="__Source_Sans_3_051996"/>
            </a:endParaRPr>
          </a:p>
          <a:p>
            <a:pPr lvl="1"/>
            <a:endParaRPr lang="en-US" altLang="zh-CN" sz="1200" dirty="0"/>
          </a:p>
          <a:p>
            <a:pPr lvl="1"/>
            <a:endParaRPr lang="en-US" altLang="zh-CN" sz="1200" dirty="0"/>
          </a:p>
          <a:p>
            <a:pPr lvl="1"/>
            <a:endParaRPr lang="en-US" altLang="zh-CN" sz="1200" dirty="0"/>
          </a:p>
          <a:p>
            <a:pPr lvl="1"/>
            <a:endParaRPr lang="en-US" sz="1200" dirty="0"/>
          </a:p>
        </p:txBody>
      </p:sp>
      <p:pic>
        <p:nvPicPr>
          <p:cNvPr id="2052" name="Picture 4">
            <a:extLst>
              <a:ext uri="{FF2B5EF4-FFF2-40B4-BE49-F238E27FC236}">
                <a16:creationId xmlns:a16="http://schemas.microsoft.com/office/drawing/2014/main" id="{1FF4E9B8-BEAC-4840-5A0C-C906FD942A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74" r="3200"/>
          <a:stretch/>
        </p:blipFill>
        <p:spPr bwMode="auto">
          <a:xfrm>
            <a:off x="-1" y="1497536"/>
            <a:ext cx="9144001" cy="349171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A7FA74E-8FA0-F3E1-C7B5-5473B5A00A95}"/>
                  </a:ext>
                </a:extLst>
              </p:cNvPr>
              <p:cNvSpPr txBox="1"/>
              <p:nvPr/>
            </p:nvSpPr>
            <p:spPr>
              <a:xfrm>
                <a:off x="457200" y="5007004"/>
                <a:ext cx="8598701" cy="1189172"/>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𝐹</m:t>
                      </m:r>
                      <m:r>
                        <a:rPr lang="en-US" i="1">
                          <a:latin typeface="Cambria Math" panose="02040503050406030204" pitchFamily="18" charset="0"/>
                        </a:rPr>
                        <m:t>1 </m:t>
                      </m:r>
                      <m:r>
                        <a:rPr lang="en-US" i="1">
                          <a:latin typeface="Cambria Math" panose="02040503050406030204" pitchFamily="18" charset="0"/>
                        </a:rPr>
                        <m:t>𝑠𝑐𝑜𝑟𝑒</m:t>
                      </m:r>
                      <m:r>
                        <a:rPr lang="en-US" i="1">
                          <a:latin typeface="Cambria Math" panose="02040503050406030204" pitchFamily="18" charset="0"/>
                        </a:rPr>
                        <m:t> = </m:t>
                      </m:r>
                      <m:f>
                        <m:fPr>
                          <m:ctrlPr>
                            <a:rPr lang="en-US" i="1" smtClean="0">
                              <a:latin typeface="Cambria Math" panose="02040503050406030204" pitchFamily="18" charset="0"/>
                            </a:rPr>
                          </m:ctrlPr>
                        </m:fPr>
                        <m:num>
                          <m:r>
                            <a:rPr lang="en-US" i="1">
                              <a:latin typeface="Cambria Math" panose="02040503050406030204" pitchFamily="18" charset="0"/>
                            </a:rPr>
                            <m:t>2 (</m:t>
                          </m:r>
                          <m:r>
                            <a:rPr lang="en-US" i="1">
                              <a:latin typeface="Cambria Math" panose="02040503050406030204" pitchFamily="18" charset="0"/>
                            </a:rPr>
                            <m:t>𝑡𝑟𝑢𝑒</m:t>
                          </m:r>
                          <m:r>
                            <a:rPr lang="en-US" i="1">
                              <a:latin typeface="Cambria Math" panose="02040503050406030204" pitchFamily="18" charset="0"/>
                            </a:rPr>
                            <m:t> </m:t>
                          </m:r>
                          <m:r>
                            <a:rPr lang="en-US" i="1">
                              <a:latin typeface="Cambria Math" panose="02040503050406030204" pitchFamily="18" charset="0"/>
                            </a:rPr>
                            <m:t>𝑝𝑜𝑠𝑖𝑡𝑖𝑣𝑒𝑠</m:t>
                          </m:r>
                          <m:r>
                            <a:rPr lang="en-US" i="1">
                              <a:latin typeface="Cambria Math" panose="02040503050406030204" pitchFamily="18" charset="0"/>
                            </a:rPr>
                            <m:t>)</m:t>
                          </m:r>
                        </m:num>
                        <m:den>
                          <m:r>
                            <a:rPr lang="en-US" i="1">
                              <a:latin typeface="Cambria Math" panose="02040503050406030204" pitchFamily="18" charset="0"/>
                            </a:rPr>
                            <m:t>(2 </m:t>
                          </m:r>
                          <m:r>
                            <a:rPr lang="en-US" i="1">
                              <a:latin typeface="Cambria Math" panose="02040503050406030204" pitchFamily="18" charset="0"/>
                            </a:rPr>
                            <m:t>𝑡𝑟𝑢𝑒</m:t>
                          </m:r>
                          <m:r>
                            <a:rPr lang="en-US" i="1">
                              <a:latin typeface="Cambria Math" panose="02040503050406030204" pitchFamily="18" charset="0"/>
                            </a:rPr>
                            <m:t> </m:t>
                          </m:r>
                          <m:r>
                            <a:rPr lang="en-US" i="1">
                              <a:latin typeface="Cambria Math" panose="02040503050406030204" pitchFamily="18" charset="0"/>
                            </a:rPr>
                            <m:t>𝑝𝑜𝑠𝑖𝑡𝑖𝑣𝑒𝑠</m:t>
                          </m:r>
                          <m:r>
                            <a:rPr lang="en-US" i="1">
                              <a:latin typeface="Cambria Math" panose="02040503050406030204" pitchFamily="18" charset="0"/>
                            </a:rPr>
                            <m:t> + </m:t>
                          </m:r>
                          <m:r>
                            <a:rPr lang="en-US" i="1">
                              <a:latin typeface="Cambria Math" panose="02040503050406030204" pitchFamily="18" charset="0"/>
                            </a:rPr>
                            <m:t>𝑓𝑎𝑙𝑠𝑒</m:t>
                          </m:r>
                          <m:r>
                            <a:rPr lang="en-US" i="1">
                              <a:latin typeface="Cambria Math" panose="02040503050406030204" pitchFamily="18" charset="0"/>
                            </a:rPr>
                            <m:t> </m:t>
                          </m:r>
                          <m:r>
                            <a:rPr lang="en-US" i="1">
                              <a:latin typeface="Cambria Math" panose="02040503050406030204" pitchFamily="18" charset="0"/>
                            </a:rPr>
                            <m:t>𝑝𝑜𝑠𝑖𝑡𝑖𝑣𝑒𝑠</m:t>
                          </m:r>
                          <m:r>
                            <a:rPr lang="en-US" i="1">
                              <a:latin typeface="Cambria Math" panose="02040503050406030204" pitchFamily="18" charset="0"/>
                            </a:rPr>
                            <m:t> + </m:t>
                          </m:r>
                          <m:r>
                            <a:rPr lang="en-US" i="1">
                              <a:latin typeface="Cambria Math" panose="02040503050406030204" pitchFamily="18" charset="0"/>
                            </a:rPr>
                            <m:t>𝑓𝑎𝑙𝑠𝑒</m:t>
                          </m:r>
                          <m:r>
                            <a:rPr lang="en-US" i="1">
                              <a:latin typeface="Cambria Math" panose="02040503050406030204" pitchFamily="18" charset="0"/>
                            </a:rPr>
                            <m:t> </m:t>
                          </m:r>
                          <m:r>
                            <a:rPr lang="en-US" i="1">
                              <a:latin typeface="Cambria Math" panose="02040503050406030204" pitchFamily="18" charset="0"/>
                            </a:rPr>
                            <m:t>𝑛𝑒𝑔𝑎𝑡𝑖𝑣𝑒𝑠</m:t>
                          </m:r>
                          <m:r>
                            <a:rPr lang="en-US" i="1">
                              <a:latin typeface="Cambria Math" panose="02040503050406030204" pitchFamily="18" charset="0"/>
                            </a:rPr>
                            <m:t>)</m:t>
                          </m:r>
                        </m:den>
                      </m:f>
                    </m:oMath>
                  </m:oMathPara>
                </a14:m>
                <a:endParaRPr lang="en-US" dirty="0"/>
              </a:p>
              <a:p>
                <a:endParaRPr lang="en-US" dirty="0"/>
              </a:p>
              <a:p>
                <a:r>
                  <a:rPr lang="en-US" i="1" dirty="0">
                    <a:latin typeface="Cambria Math" panose="02040503050406030204" pitchFamily="18" charset="0"/>
                  </a:rPr>
                  <a:t>MCC</a:t>
                </a:r>
                <a:r>
                  <a:rPr lang="en-US" dirty="0"/>
                  <a:t> = (</a:t>
                </a:r>
                <a:r>
                  <a:rPr lang="en-US" i="1" dirty="0">
                    <a:latin typeface="Cambria Math" panose="02040503050406030204" pitchFamily="18" charset="0"/>
                  </a:rPr>
                  <a:t>TP </a:t>
                </a:r>
                <a14:m>
                  <m:oMath xmlns:m="http://schemas.openxmlformats.org/officeDocument/2006/math">
                    <m:r>
                      <a:rPr lang="en-US" i="1" dirty="0">
                        <a:latin typeface="Cambria Math" panose="02040503050406030204" pitchFamily="18" charset="0"/>
                      </a:rPr>
                      <m:t>×</m:t>
                    </m:r>
                  </m:oMath>
                </a14:m>
                <a:r>
                  <a:rPr lang="en-US" i="1" dirty="0">
                    <a:latin typeface="Cambria Math" panose="02040503050406030204" pitchFamily="18" charset="0"/>
                  </a:rPr>
                  <a:t> TN - FP </a:t>
                </a:r>
                <a14:m>
                  <m:oMath xmlns:m="http://schemas.openxmlformats.org/officeDocument/2006/math">
                    <m:r>
                      <a:rPr lang="en-US" i="1" dirty="0">
                        <a:latin typeface="Cambria Math" panose="02040503050406030204" pitchFamily="18" charset="0"/>
                      </a:rPr>
                      <m:t>×</m:t>
                    </m:r>
                  </m:oMath>
                </a14:m>
                <a:r>
                  <a:rPr lang="en-US" i="1" dirty="0">
                    <a:latin typeface="Cambria Math" panose="02040503050406030204" pitchFamily="18" charset="0"/>
                  </a:rPr>
                  <a:t> FN</a:t>
                </a:r>
                <a:r>
                  <a:rPr lang="en-US" dirty="0"/>
                  <a:t>) / </a:t>
                </a:r>
                <a14:m>
                  <m:oMath xmlns:m="http://schemas.openxmlformats.org/officeDocument/2006/math">
                    <m:rad>
                      <m:radPr>
                        <m:degHide m:val="on"/>
                        <m:ctrlPr>
                          <a:rPr lang="en-US" i="1" dirty="0" smtClean="0">
                            <a:latin typeface="Cambria Math" panose="02040503050406030204" pitchFamily="18" charset="0"/>
                          </a:rPr>
                        </m:ctrlPr>
                      </m:radPr>
                      <m:deg/>
                      <m:e>
                        <m:r>
                          <a:rPr lang="en-US" i="1" dirty="0">
                            <a:latin typeface="Cambria Math" panose="02040503050406030204" pitchFamily="18" charset="0"/>
                          </a:rPr>
                          <m:t>(</m:t>
                        </m:r>
                        <m:r>
                          <a:rPr lang="en-US" i="1" dirty="0">
                            <a:latin typeface="Cambria Math" panose="02040503050406030204" pitchFamily="18" charset="0"/>
                          </a:rPr>
                          <m:t>𝑇𝑃</m:t>
                        </m:r>
                        <m:r>
                          <a:rPr lang="en-US" i="1" dirty="0">
                            <a:latin typeface="Cambria Math" panose="02040503050406030204" pitchFamily="18" charset="0"/>
                          </a:rPr>
                          <m:t> + </m:t>
                        </m:r>
                        <m:r>
                          <a:rPr lang="en-US" i="1" dirty="0">
                            <a:latin typeface="Cambria Math" panose="02040503050406030204" pitchFamily="18" charset="0"/>
                          </a:rPr>
                          <m:t>𝐹𝑃</m:t>
                        </m:r>
                        <m:r>
                          <a:rPr lang="en-US" i="1" dirty="0">
                            <a:latin typeface="Cambria Math" panose="02040503050406030204" pitchFamily="18" charset="0"/>
                          </a:rPr>
                          <m:t>) ∗ (</m:t>
                        </m:r>
                        <m:r>
                          <a:rPr lang="en-US" i="1" dirty="0">
                            <a:latin typeface="Cambria Math" panose="02040503050406030204" pitchFamily="18" charset="0"/>
                          </a:rPr>
                          <m:t>𝑇𝑃</m:t>
                        </m:r>
                        <m:r>
                          <a:rPr lang="en-US" i="1" dirty="0">
                            <a:latin typeface="Cambria Math" panose="02040503050406030204" pitchFamily="18" charset="0"/>
                          </a:rPr>
                          <m:t> + </m:t>
                        </m:r>
                        <m:r>
                          <a:rPr lang="en-US" i="1" dirty="0">
                            <a:latin typeface="Cambria Math" panose="02040503050406030204" pitchFamily="18" charset="0"/>
                          </a:rPr>
                          <m:t>𝐹𝑁</m:t>
                        </m:r>
                        <m:r>
                          <a:rPr lang="en-US" i="1" dirty="0">
                            <a:latin typeface="Cambria Math" panose="02040503050406030204" pitchFamily="18" charset="0"/>
                          </a:rPr>
                          <m:t>) ∗ (</m:t>
                        </m:r>
                        <m:r>
                          <a:rPr lang="en-US" i="1" dirty="0">
                            <a:latin typeface="Cambria Math" panose="02040503050406030204" pitchFamily="18" charset="0"/>
                          </a:rPr>
                          <m:t>𝑇𝑁</m:t>
                        </m:r>
                        <m:r>
                          <a:rPr lang="en-US" i="1" dirty="0">
                            <a:latin typeface="Cambria Math" panose="02040503050406030204" pitchFamily="18" charset="0"/>
                          </a:rPr>
                          <m:t> + </m:t>
                        </m:r>
                        <m:r>
                          <a:rPr lang="en-US" i="1" dirty="0">
                            <a:latin typeface="Cambria Math" panose="02040503050406030204" pitchFamily="18" charset="0"/>
                          </a:rPr>
                          <m:t>𝐹𝑃</m:t>
                        </m:r>
                        <m:r>
                          <a:rPr lang="en-US" i="1" dirty="0">
                            <a:latin typeface="Cambria Math" panose="02040503050406030204" pitchFamily="18" charset="0"/>
                          </a:rPr>
                          <m:t>) ∗ (</m:t>
                        </m:r>
                        <m:r>
                          <a:rPr lang="en-US" i="1" dirty="0">
                            <a:latin typeface="Cambria Math" panose="02040503050406030204" pitchFamily="18" charset="0"/>
                          </a:rPr>
                          <m:t>𝑇𝑁</m:t>
                        </m:r>
                        <m:r>
                          <a:rPr lang="en-US" i="1" dirty="0">
                            <a:latin typeface="Cambria Math" panose="02040503050406030204" pitchFamily="18" charset="0"/>
                          </a:rPr>
                          <m:t> + </m:t>
                        </m:r>
                        <m:r>
                          <a:rPr lang="en-US" i="1" dirty="0">
                            <a:latin typeface="Cambria Math" panose="02040503050406030204" pitchFamily="18" charset="0"/>
                          </a:rPr>
                          <m:t>𝐹𝑁</m:t>
                        </m:r>
                        <m:r>
                          <a:rPr lang="en-US" i="1" dirty="0">
                            <a:latin typeface="Cambria Math" panose="02040503050406030204" pitchFamily="18" charset="0"/>
                          </a:rPr>
                          <m:t>)</m:t>
                        </m:r>
                      </m:e>
                    </m:rad>
                  </m:oMath>
                </a14:m>
                <a:endParaRPr lang="en-US" dirty="0"/>
              </a:p>
            </p:txBody>
          </p:sp>
        </mc:Choice>
        <mc:Fallback xmlns="">
          <p:sp>
            <p:nvSpPr>
              <p:cNvPr id="8" name="TextBox 7">
                <a:extLst>
                  <a:ext uri="{FF2B5EF4-FFF2-40B4-BE49-F238E27FC236}">
                    <a16:creationId xmlns:a16="http://schemas.microsoft.com/office/drawing/2014/main" id="{4A7FA74E-8FA0-F3E1-C7B5-5473B5A00A95}"/>
                  </a:ext>
                </a:extLst>
              </p:cNvPr>
              <p:cNvSpPr txBox="1">
                <a:spLocks noRot="1" noChangeAspect="1" noMove="1" noResize="1" noEditPoints="1" noAdjustHandles="1" noChangeArrowheads="1" noChangeShapeType="1" noTextEdit="1"/>
              </p:cNvSpPr>
              <p:nvPr/>
            </p:nvSpPr>
            <p:spPr>
              <a:xfrm>
                <a:off x="457200" y="5007004"/>
                <a:ext cx="8598701" cy="1189172"/>
              </a:xfrm>
              <a:prstGeom prst="rect">
                <a:avLst/>
              </a:prstGeom>
              <a:blipFill>
                <a:blip r:embed="rId4"/>
                <a:stretch>
                  <a:fillRect l="-1630" r="-709" b="-10256"/>
                </a:stretch>
              </a:blipFill>
            </p:spPr>
            <p:txBody>
              <a:bodyPr/>
              <a:lstStyle/>
              <a:p>
                <a:r>
                  <a:rPr lang="en-US">
                    <a:noFill/>
                  </a:rPr>
                  <a:t> </a:t>
                </a:r>
              </a:p>
            </p:txBody>
          </p:sp>
        </mc:Fallback>
      </mc:AlternateContent>
    </p:spTree>
    <p:extLst>
      <p:ext uri="{BB962C8B-B14F-4D97-AF65-F5344CB8AC3E}">
        <p14:creationId xmlns:p14="http://schemas.microsoft.com/office/powerpoint/2010/main" val="3579391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2B015-4E2D-EA9C-A440-176DF26741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2BD0DF-D174-186E-98DD-B4594A66E962}"/>
              </a:ext>
            </a:extLst>
          </p:cNvPr>
          <p:cNvSpPr>
            <a:spLocks noGrp="1"/>
          </p:cNvSpPr>
          <p:nvPr>
            <p:ph type="title"/>
          </p:nvPr>
        </p:nvSpPr>
        <p:spPr>
          <a:xfrm>
            <a:off x="457200" y="274638"/>
            <a:ext cx="8229600" cy="1143000"/>
          </a:xfrm>
        </p:spPr>
        <p:txBody>
          <a:bodyPr anchor="ctr">
            <a:normAutofit/>
          </a:bodyPr>
          <a:lstStyle/>
          <a:p>
            <a:pPr>
              <a:lnSpc>
                <a:spcPct val="90000"/>
              </a:lnSpc>
            </a:pPr>
            <a:br>
              <a:rPr lang="en-US" sz="3400" dirty="0"/>
            </a:br>
            <a:r>
              <a:rPr lang="en-US" sz="3400" dirty="0"/>
              <a:t>Model Evaluation – Confusion Matrix</a:t>
            </a:r>
          </a:p>
        </p:txBody>
      </p:sp>
      <p:sp>
        <p:nvSpPr>
          <p:cNvPr id="13" name="Content Placeholder 2">
            <a:extLst>
              <a:ext uri="{FF2B5EF4-FFF2-40B4-BE49-F238E27FC236}">
                <a16:creationId xmlns:a16="http://schemas.microsoft.com/office/drawing/2014/main" id="{1BAD9F4D-FF45-8C55-83BD-AAC9816062BD}"/>
              </a:ext>
            </a:extLst>
          </p:cNvPr>
          <p:cNvSpPr>
            <a:spLocks noGrp="1"/>
          </p:cNvSpPr>
          <p:nvPr>
            <p:ph sz="half" idx="1"/>
          </p:nvPr>
        </p:nvSpPr>
        <p:spPr>
          <a:xfrm>
            <a:off x="457200" y="1521000"/>
            <a:ext cx="4038600" cy="4525963"/>
          </a:xfrm>
        </p:spPr>
        <p:txBody>
          <a:bodyPr>
            <a:normAutofit/>
          </a:bodyPr>
          <a:lstStyle/>
          <a:p>
            <a:pPr marL="0" indent="0">
              <a:buNone/>
            </a:pPr>
            <a:r>
              <a:rPr lang="en-US" sz="2400" dirty="0">
                <a:latin typeface="Georgia" panose="02040502050405020303" pitchFamily="18" charset="0"/>
              </a:rPr>
              <a:t>Shows proportions between the predicted and actual class</a:t>
            </a:r>
          </a:p>
          <a:p>
            <a:pPr marL="0" indent="0">
              <a:buNone/>
            </a:pPr>
            <a:r>
              <a:rPr lang="en-US" sz="2400" dirty="0">
                <a:latin typeface="Georgia" panose="02040502050405020303" pitchFamily="18" charset="0"/>
              </a:rPr>
              <a:t>1. Select: output data </a:t>
            </a:r>
          </a:p>
          <a:p>
            <a:pPr marL="0" indent="0">
              <a:buNone/>
            </a:pPr>
            <a:r>
              <a:rPr lang="en-US" sz="2400" dirty="0">
                <a:latin typeface="Georgia" panose="02040502050405020303" pitchFamily="18" charset="0"/>
              </a:rPr>
              <a:t>   - </a:t>
            </a:r>
            <a:r>
              <a:rPr lang="en-US" sz="2000" dirty="0">
                <a:latin typeface="Georgia" panose="02040502050405020303" pitchFamily="18" charset="0"/>
              </a:rPr>
              <a:t>Correct data</a:t>
            </a:r>
          </a:p>
          <a:p>
            <a:pPr marL="0" indent="0">
              <a:buNone/>
            </a:pPr>
            <a:r>
              <a:rPr lang="en-US" sz="2000" dirty="0">
                <a:latin typeface="Georgia" panose="02040502050405020303" pitchFamily="18" charset="0"/>
              </a:rPr>
              <a:t>    - Misclassified data</a:t>
            </a:r>
          </a:p>
          <a:p>
            <a:pPr marL="0" indent="0">
              <a:buNone/>
            </a:pPr>
            <a:r>
              <a:rPr lang="en-US" sz="2000" dirty="0">
                <a:latin typeface="Georgia" panose="02040502050405020303" pitchFamily="18" charset="0"/>
              </a:rPr>
              <a:t>    - None</a:t>
            </a:r>
          </a:p>
          <a:p>
            <a:pPr marL="0" indent="0">
              <a:buNone/>
            </a:pPr>
            <a:r>
              <a:rPr lang="en-US" sz="2000" dirty="0">
                <a:latin typeface="Georgia" panose="02040502050405020303" pitchFamily="18" charset="0"/>
              </a:rPr>
              <a:t>2. Add predictions and probabilities in the output</a:t>
            </a:r>
          </a:p>
          <a:p>
            <a:pPr marL="0" indent="0">
              <a:buNone/>
            </a:pPr>
            <a:r>
              <a:rPr lang="en-US" sz="2000" dirty="0">
                <a:latin typeface="Georgia" panose="02040502050405020303" pitchFamily="18" charset="0"/>
              </a:rPr>
              <a:t>3. Produce a report</a:t>
            </a:r>
          </a:p>
        </p:txBody>
      </p:sp>
      <p:sp>
        <p:nvSpPr>
          <p:cNvPr id="4" name="Title 1">
            <a:extLst>
              <a:ext uri="{FF2B5EF4-FFF2-40B4-BE49-F238E27FC236}">
                <a16:creationId xmlns:a16="http://schemas.microsoft.com/office/drawing/2014/main" id="{6677A908-5F8B-0223-D322-755BAD45B287}"/>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7" name="Content Placeholder 6">
            <a:extLst>
              <a:ext uri="{FF2B5EF4-FFF2-40B4-BE49-F238E27FC236}">
                <a16:creationId xmlns:a16="http://schemas.microsoft.com/office/drawing/2014/main" id="{B7DACB54-6A35-450E-EB48-431E94D6AD62}"/>
              </a:ext>
            </a:extLst>
          </p:cNvPr>
          <p:cNvPicPr>
            <a:picLocks noGrp="1" noChangeAspect="1"/>
          </p:cNvPicPr>
          <p:nvPr>
            <p:ph sz="half" idx="2"/>
          </p:nvPr>
        </p:nvPicPr>
        <p:blipFill>
          <a:blip r:embed="rId3"/>
          <a:stretch>
            <a:fillRect/>
          </a:stretch>
        </p:blipFill>
        <p:spPr>
          <a:xfrm>
            <a:off x="4156396" y="1958991"/>
            <a:ext cx="4835204" cy="3931920"/>
          </a:xfrm>
        </p:spPr>
      </p:pic>
    </p:spTree>
    <p:extLst>
      <p:ext uri="{BB962C8B-B14F-4D97-AF65-F5344CB8AC3E}">
        <p14:creationId xmlns:p14="http://schemas.microsoft.com/office/powerpoint/2010/main" val="3624082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4990E-09E1-424B-A476-A91382FDF21C}"/>
              </a:ext>
            </a:extLst>
          </p:cNvPr>
          <p:cNvSpPr>
            <a:spLocks noGrp="1"/>
          </p:cNvSpPr>
          <p:nvPr>
            <p:ph type="title"/>
          </p:nvPr>
        </p:nvSpPr>
        <p:spPr>
          <a:xfrm>
            <a:off x="457200" y="274638"/>
            <a:ext cx="8229600" cy="1143000"/>
          </a:xfrm>
        </p:spPr>
        <p:txBody>
          <a:bodyPr anchor="ctr">
            <a:normAutofit/>
          </a:bodyPr>
          <a:lstStyle/>
          <a:p>
            <a:r>
              <a:rPr lang="en-US" dirty="0"/>
              <a:t>Links </a:t>
            </a:r>
          </a:p>
        </p:txBody>
      </p:sp>
      <p:sp>
        <p:nvSpPr>
          <p:cNvPr id="12" name="Content Placeholder 2">
            <a:extLst>
              <a:ext uri="{FF2B5EF4-FFF2-40B4-BE49-F238E27FC236}">
                <a16:creationId xmlns:a16="http://schemas.microsoft.com/office/drawing/2014/main" id="{539E131A-8445-C719-0DD9-521AD9DD4F59}"/>
              </a:ext>
            </a:extLst>
          </p:cNvPr>
          <p:cNvSpPr>
            <a:spLocks noGrp="1"/>
          </p:cNvSpPr>
          <p:nvPr>
            <p:ph sz="half" idx="1"/>
          </p:nvPr>
        </p:nvSpPr>
        <p:spPr>
          <a:xfrm>
            <a:off x="242063" y="1485900"/>
            <a:ext cx="4038600" cy="4640263"/>
          </a:xfrm>
        </p:spPr>
        <p:txBody>
          <a:bodyPr>
            <a:normAutofit lnSpcReduction="10000"/>
          </a:bodyPr>
          <a:lstStyle/>
          <a:p>
            <a:r>
              <a:rPr lang="en-US" sz="2400" dirty="0">
                <a:latin typeface="Georgia" panose="02040502050405020303" pitchFamily="18" charset="0"/>
                <a:cs typeface="Arial" panose="020B0604020202020204" pitchFamily="34" charset="0"/>
              </a:rPr>
              <a:t>Links between two widgets can transfer objects from the one widget to the other widget. </a:t>
            </a:r>
          </a:p>
          <a:p>
            <a:pPr lvl="1" indent="-342900">
              <a:buFontTx/>
              <a:buChar char="-"/>
            </a:pPr>
            <a:r>
              <a:rPr lang="en-US" sz="2000" dirty="0">
                <a:latin typeface="Georgia" panose="02040502050405020303" pitchFamily="18" charset="0"/>
                <a:cs typeface="Arial" panose="020B0604020202020204" pitchFamily="34" charset="0"/>
              </a:rPr>
              <a:t>Classifier </a:t>
            </a:r>
          </a:p>
          <a:p>
            <a:pPr lvl="1" indent="-342900">
              <a:buFontTx/>
              <a:buChar char="-"/>
            </a:pPr>
            <a:r>
              <a:rPr lang="en-US" sz="2000" dirty="0">
                <a:latin typeface="Georgia" panose="02040502050405020303" pitchFamily="18" charset="0"/>
                <a:cs typeface="Arial" panose="020B0604020202020204" pitchFamily="34" charset="0"/>
              </a:rPr>
              <a:t>Learner or Model</a:t>
            </a:r>
          </a:p>
          <a:p>
            <a:pPr lvl="1" indent="-342900">
              <a:buFontTx/>
              <a:buChar char="-"/>
            </a:pPr>
            <a:r>
              <a:rPr lang="en-US" sz="2000" dirty="0">
                <a:latin typeface="Georgia" panose="02040502050405020303" pitchFamily="18" charset="0"/>
                <a:cs typeface="Arial" panose="020B0604020202020204" pitchFamily="34" charset="0"/>
              </a:rPr>
              <a:t>Data</a:t>
            </a:r>
          </a:p>
          <a:p>
            <a:pPr lvl="1" indent="-342900">
              <a:buFontTx/>
              <a:buChar char="-"/>
            </a:pPr>
            <a:r>
              <a:rPr lang="en-US" sz="2000" dirty="0">
                <a:latin typeface="Georgia" panose="02040502050405020303" pitchFamily="18" charset="0"/>
                <a:cs typeface="Arial" panose="020B0604020202020204" pitchFamily="34" charset="0"/>
              </a:rPr>
              <a:t>Predictions</a:t>
            </a:r>
          </a:p>
          <a:p>
            <a:pPr lvl="1" indent="-342900">
              <a:buFontTx/>
              <a:buChar char="-"/>
            </a:pPr>
            <a:r>
              <a:rPr lang="en-US" sz="2000" dirty="0">
                <a:latin typeface="Georgia" panose="02040502050405020303" pitchFamily="18" charset="0"/>
                <a:cs typeface="Arial" panose="020B0604020202020204" pitchFamily="34" charset="0"/>
              </a:rPr>
              <a:t>Objects</a:t>
            </a:r>
          </a:p>
          <a:p>
            <a:pPr marL="400050" lvl="1" indent="0">
              <a:buNone/>
            </a:pPr>
            <a:r>
              <a:rPr lang="en-US" dirty="0">
                <a:latin typeface="Georgia" panose="02040502050405020303" pitchFamily="18" charset="0"/>
                <a:cs typeface="Arial" panose="020B0604020202020204" pitchFamily="34" charset="0"/>
              </a:rPr>
              <a:t>KNIME uses different types of nuggets but Orange uses Links</a:t>
            </a:r>
          </a:p>
        </p:txBody>
      </p:sp>
      <p:pic>
        <p:nvPicPr>
          <p:cNvPr id="7" name="Content Placeholder 6">
            <a:extLst>
              <a:ext uri="{FF2B5EF4-FFF2-40B4-BE49-F238E27FC236}">
                <a16:creationId xmlns:a16="http://schemas.microsoft.com/office/drawing/2014/main" id="{D9CCE0D5-D0D7-5A4F-1FA7-B11CCEAE8F8E}"/>
              </a:ext>
            </a:extLst>
          </p:cNvPr>
          <p:cNvPicPr>
            <a:picLocks noGrp="1" noChangeAspect="1"/>
          </p:cNvPicPr>
          <p:nvPr>
            <p:ph sz="half" idx="2"/>
          </p:nvPr>
        </p:nvPicPr>
        <p:blipFill>
          <a:blip r:embed="rId3"/>
          <a:stretch>
            <a:fillRect/>
          </a:stretch>
        </p:blipFill>
        <p:spPr>
          <a:xfrm>
            <a:off x="4186560" y="1837285"/>
            <a:ext cx="4715377" cy="3383280"/>
          </a:xfrm>
          <a:noFill/>
        </p:spPr>
      </p:pic>
    </p:spTree>
    <p:extLst>
      <p:ext uri="{BB962C8B-B14F-4D97-AF65-F5344CB8AC3E}">
        <p14:creationId xmlns:p14="http://schemas.microsoft.com/office/powerpoint/2010/main" val="1065203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C61A2-C01B-BA4E-C82F-127CBDE0B8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F018F2-DC1A-4718-6965-BB74DFC8AAF8}"/>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Model Evaluation – Scatter plot </a:t>
            </a:r>
            <a:br>
              <a:rPr lang="en-US" altLang="zh-CN" sz="3600" dirty="0"/>
            </a:br>
            <a:endParaRPr lang="en-US" sz="3600" dirty="0"/>
          </a:p>
        </p:txBody>
      </p:sp>
      <p:sp>
        <p:nvSpPr>
          <p:cNvPr id="3" name="Content Placeholder 2">
            <a:extLst>
              <a:ext uri="{FF2B5EF4-FFF2-40B4-BE49-F238E27FC236}">
                <a16:creationId xmlns:a16="http://schemas.microsoft.com/office/drawing/2014/main" id="{BE82112C-187D-9FB2-BEBC-85A9582A0D4B}"/>
              </a:ext>
            </a:extLst>
          </p:cNvPr>
          <p:cNvSpPr>
            <a:spLocks noGrp="1"/>
          </p:cNvSpPr>
          <p:nvPr>
            <p:ph idx="1"/>
          </p:nvPr>
        </p:nvSpPr>
        <p:spPr>
          <a:xfrm>
            <a:off x="200025" y="1048385"/>
            <a:ext cx="8943975" cy="4525963"/>
          </a:xfrm>
        </p:spPr>
        <p:txBody>
          <a:bodyPr/>
          <a:lstStyle/>
          <a:p>
            <a:pPr lvl="1"/>
            <a:r>
              <a:rPr lang="en-US" altLang="zh-CN" sz="2000" dirty="0">
                <a:latin typeface="Georgia" panose="02040502050405020303" pitchFamily="18" charset="0"/>
              </a:rPr>
              <a:t>Scatter plot: visually show misclassified the observations by x and y variables.</a:t>
            </a:r>
            <a:r>
              <a:rPr lang="en-US" altLang="zh-CN" sz="2000" dirty="0"/>
              <a:t> </a:t>
            </a:r>
          </a:p>
          <a:p>
            <a:pPr lvl="1"/>
            <a:endParaRPr lang="en-US" altLang="zh-CN" sz="2000" dirty="0"/>
          </a:p>
          <a:p>
            <a:pPr lvl="1"/>
            <a:endParaRPr lang="en-US" altLang="zh-CN" dirty="0"/>
          </a:p>
          <a:p>
            <a:pPr lvl="1"/>
            <a:endParaRPr lang="en-US" dirty="0"/>
          </a:p>
        </p:txBody>
      </p:sp>
      <p:sp>
        <p:nvSpPr>
          <p:cNvPr id="4" name="Title 1">
            <a:extLst>
              <a:ext uri="{FF2B5EF4-FFF2-40B4-BE49-F238E27FC236}">
                <a16:creationId xmlns:a16="http://schemas.microsoft.com/office/drawing/2014/main" id="{1158381A-230A-8606-AFB1-C0B7B7A94C13}"/>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6" name="Picture 5">
            <a:extLst>
              <a:ext uri="{FF2B5EF4-FFF2-40B4-BE49-F238E27FC236}">
                <a16:creationId xmlns:a16="http://schemas.microsoft.com/office/drawing/2014/main" id="{9D3E5B85-7515-53CF-9273-6B231351647B}"/>
              </a:ext>
            </a:extLst>
          </p:cNvPr>
          <p:cNvPicPr>
            <a:picLocks noChangeAspect="1"/>
          </p:cNvPicPr>
          <p:nvPr/>
        </p:nvPicPr>
        <p:blipFill>
          <a:blip r:embed="rId3"/>
          <a:stretch>
            <a:fillRect/>
          </a:stretch>
        </p:blipFill>
        <p:spPr>
          <a:xfrm>
            <a:off x="1193956" y="1740023"/>
            <a:ext cx="7060888" cy="4663440"/>
          </a:xfrm>
          <a:prstGeom prst="rect">
            <a:avLst/>
          </a:prstGeom>
        </p:spPr>
      </p:pic>
    </p:spTree>
    <p:extLst>
      <p:ext uri="{BB962C8B-B14F-4D97-AF65-F5344CB8AC3E}">
        <p14:creationId xmlns:p14="http://schemas.microsoft.com/office/powerpoint/2010/main" val="2139991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F8C96-4B98-AAD3-E42A-0E39C800D2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7539FE-FB3F-B442-BDDD-0DBB155F658B}"/>
              </a:ext>
            </a:extLst>
          </p:cNvPr>
          <p:cNvSpPr>
            <a:spLocks noGrp="1"/>
          </p:cNvSpPr>
          <p:nvPr>
            <p:ph type="title"/>
          </p:nvPr>
        </p:nvSpPr>
        <p:spPr/>
        <p:txBody>
          <a:bodyPr>
            <a:normAutofit/>
          </a:bodyPr>
          <a:lstStyle/>
          <a:p>
            <a:pPr algn="ctr"/>
            <a:r>
              <a:rPr lang="en-US" dirty="0"/>
              <a:t>RCS Support</a:t>
            </a:r>
          </a:p>
        </p:txBody>
      </p:sp>
      <p:sp>
        <p:nvSpPr>
          <p:cNvPr id="3" name="Content Placeholder 2">
            <a:extLst>
              <a:ext uri="{FF2B5EF4-FFF2-40B4-BE49-F238E27FC236}">
                <a16:creationId xmlns:a16="http://schemas.microsoft.com/office/drawing/2014/main" id="{46DDE464-7C4B-C8EC-0AA1-4F1813603ADA}"/>
              </a:ext>
            </a:extLst>
          </p:cNvPr>
          <p:cNvSpPr>
            <a:spLocks noGrp="1"/>
          </p:cNvSpPr>
          <p:nvPr>
            <p:ph idx="1"/>
          </p:nvPr>
        </p:nvSpPr>
        <p:spPr/>
        <p:txBody>
          <a:bodyPr>
            <a:normAutofit lnSpcReduction="10000"/>
          </a:bodyPr>
          <a:lstStyle/>
          <a:p>
            <a:r>
              <a:rPr lang="en-US" sz="2800" dirty="0"/>
              <a:t>RCS typically helps UT researchers with:</a:t>
            </a:r>
          </a:p>
          <a:p>
            <a:pPr lvl="1">
              <a:buFont typeface="Arial" panose="020B0604020202020204" pitchFamily="34" charset="0"/>
              <a:buChar char="•"/>
            </a:pPr>
            <a:r>
              <a:rPr lang="en-US" sz="2100" dirty="0"/>
              <a:t>Statistical consulting</a:t>
            </a:r>
          </a:p>
          <a:p>
            <a:pPr lvl="1">
              <a:buFont typeface="Arial" panose="020B0604020202020204" pitchFamily="34" charset="0"/>
              <a:buChar char="•"/>
            </a:pPr>
            <a:r>
              <a:rPr lang="en-US" sz="2100" dirty="0"/>
              <a:t>Research design and implementation</a:t>
            </a:r>
          </a:p>
          <a:p>
            <a:pPr lvl="1">
              <a:buFont typeface="Arial" panose="020B0604020202020204" pitchFamily="34" charset="0"/>
              <a:buChar char="•"/>
            </a:pPr>
            <a:r>
              <a:rPr lang="en-US" sz="2100" dirty="0"/>
              <a:t>Data collection strategies including; developing interview guides,  and survey construction</a:t>
            </a:r>
          </a:p>
          <a:p>
            <a:pPr lvl="1">
              <a:buFont typeface="Arial" panose="020B0604020202020204" pitchFamily="34" charset="0"/>
              <a:buChar char="•"/>
            </a:pPr>
            <a:r>
              <a:rPr lang="en-US" sz="2100" dirty="0"/>
              <a:t>Data analysis using qualitative, quantitative, and GIS methods</a:t>
            </a:r>
          </a:p>
          <a:p>
            <a:pPr lvl="1"/>
            <a:r>
              <a:rPr lang="en-US" sz="2100" dirty="0"/>
              <a:t>Provide specialized research software support services including:</a:t>
            </a:r>
          </a:p>
          <a:p>
            <a:pPr lvl="2"/>
            <a:r>
              <a:rPr lang="en-US" sz="2100" dirty="0"/>
              <a:t>Installation and licensing</a:t>
            </a:r>
          </a:p>
          <a:p>
            <a:pPr lvl="2"/>
            <a:r>
              <a:rPr lang="en-US" sz="2100" dirty="0" err="1"/>
              <a:t>Akindi</a:t>
            </a:r>
            <a:r>
              <a:rPr lang="en-US" sz="2100" dirty="0"/>
              <a:t> exam scoring </a:t>
            </a:r>
          </a:p>
          <a:p>
            <a:pPr marL="457200"/>
            <a:r>
              <a:rPr lang="en-US" sz="2900" dirty="0"/>
              <a:t>Call OIT helpdesk: 865-974-9900</a:t>
            </a:r>
          </a:p>
          <a:p>
            <a:pPr marL="914400" lvl="2" indent="0">
              <a:buNone/>
            </a:pPr>
            <a:endParaRPr lang="en-US" sz="2000" dirty="0"/>
          </a:p>
          <a:p>
            <a:pPr lvl="2"/>
            <a:endParaRPr lang="en-US" sz="2000" dirty="0"/>
          </a:p>
          <a:p>
            <a:pPr lvl="2"/>
            <a:endParaRPr lang="en-US" dirty="0"/>
          </a:p>
        </p:txBody>
      </p:sp>
    </p:spTree>
    <p:extLst>
      <p:ext uri="{BB962C8B-B14F-4D97-AF65-F5344CB8AC3E}">
        <p14:creationId xmlns:p14="http://schemas.microsoft.com/office/powerpoint/2010/main" val="640796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93738-40C0-E82A-025A-91DA65B8D0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6D14AA-7A66-D72C-5BA5-E079D69B8038}"/>
              </a:ext>
            </a:extLst>
          </p:cNvPr>
          <p:cNvSpPr>
            <a:spLocks noGrp="1"/>
          </p:cNvSpPr>
          <p:nvPr>
            <p:ph type="title"/>
          </p:nvPr>
        </p:nvSpPr>
        <p:spPr>
          <a:xfrm>
            <a:off x="457200" y="274638"/>
            <a:ext cx="8229600" cy="1143000"/>
          </a:xfrm>
        </p:spPr>
        <p:txBody>
          <a:bodyPr anchor="ctr">
            <a:normAutofit fontScale="90000"/>
          </a:bodyPr>
          <a:lstStyle/>
          <a:p>
            <a:pPr>
              <a:lnSpc>
                <a:spcPct val="90000"/>
              </a:lnSpc>
            </a:pPr>
            <a:br>
              <a:rPr lang="en-US" sz="2800" dirty="0"/>
            </a:br>
            <a:r>
              <a:rPr lang="en-US" sz="4000" dirty="0"/>
              <a:t>Report</a:t>
            </a:r>
            <a:br>
              <a:rPr lang="en-US" altLang="zh-CN" sz="2800" dirty="0"/>
            </a:br>
            <a:endParaRPr lang="en-US" sz="2800" dirty="0"/>
          </a:p>
        </p:txBody>
      </p:sp>
      <p:sp>
        <p:nvSpPr>
          <p:cNvPr id="3" name="Content Placeholder 2">
            <a:extLst>
              <a:ext uri="{FF2B5EF4-FFF2-40B4-BE49-F238E27FC236}">
                <a16:creationId xmlns:a16="http://schemas.microsoft.com/office/drawing/2014/main" id="{81426400-7DAD-3728-6682-3CD518B95847}"/>
              </a:ext>
            </a:extLst>
          </p:cNvPr>
          <p:cNvSpPr>
            <a:spLocks noGrp="1"/>
          </p:cNvSpPr>
          <p:nvPr>
            <p:ph sz="half" idx="1"/>
          </p:nvPr>
        </p:nvSpPr>
        <p:spPr>
          <a:xfrm>
            <a:off x="75460" y="1602419"/>
            <a:ext cx="3619500" cy="4525963"/>
          </a:xfrm>
        </p:spPr>
        <p:txBody>
          <a:bodyPr>
            <a:normAutofit/>
          </a:bodyPr>
          <a:lstStyle/>
          <a:p>
            <a:pPr>
              <a:lnSpc>
                <a:spcPct val="90000"/>
              </a:lnSpc>
            </a:pPr>
            <a:r>
              <a:rPr lang="en-US" sz="2400" b="0" i="0" dirty="0">
                <a:effectLst/>
                <a:latin typeface="Georgia" panose="02040502050405020303" pitchFamily="18" charset="0"/>
              </a:rPr>
              <a:t>Each widget has a report button in the status bar at the bottom. </a:t>
            </a:r>
          </a:p>
          <a:p>
            <a:pPr>
              <a:lnSpc>
                <a:spcPct val="90000"/>
              </a:lnSpc>
            </a:pPr>
            <a:r>
              <a:rPr lang="en-US" sz="2400" dirty="0">
                <a:latin typeface="Georgia" panose="02040502050405020303" pitchFamily="18" charset="0"/>
              </a:rPr>
              <a:t>Click </a:t>
            </a:r>
            <a:r>
              <a:rPr lang="en-US" sz="2400" b="1" dirty="0">
                <a:latin typeface="Georgia" panose="02040502050405020303" pitchFamily="18" charset="0"/>
              </a:rPr>
              <a:t>Once!</a:t>
            </a:r>
            <a:endParaRPr lang="en-US" sz="2400" b="1" i="0" dirty="0">
              <a:effectLst/>
              <a:latin typeface="Georgia" panose="02040502050405020303" pitchFamily="18" charset="0"/>
            </a:endParaRPr>
          </a:p>
          <a:p>
            <a:pPr marL="457200" lvl="1" indent="0">
              <a:lnSpc>
                <a:spcPct val="90000"/>
              </a:lnSpc>
              <a:buNone/>
            </a:pPr>
            <a:endParaRPr lang="en-US" dirty="0"/>
          </a:p>
        </p:txBody>
      </p:sp>
      <p:sp>
        <p:nvSpPr>
          <p:cNvPr id="4" name="Title 1">
            <a:extLst>
              <a:ext uri="{FF2B5EF4-FFF2-40B4-BE49-F238E27FC236}">
                <a16:creationId xmlns:a16="http://schemas.microsoft.com/office/drawing/2014/main" id="{0177B3A3-078E-4B1B-C18C-5C8744FE78B9}"/>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9" name="Picture 8">
            <a:extLst>
              <a:ext uri="{FF2B5EF4-FFF2-40B4-BE49-F238E27FC236}">
                <a16:creationId xmlns:a16="http://schemas.microsoft.com/office/drawing/2014/main" id="{55E9FB62-2F66-0587-71EA-03A14B498A8C}"/>
              </a:ext>
            </a:extLst>
          </p:cNvPr>
          <p:cNvPicPr>
            <a:picLocks noChangeAspect="1"/>
          </p:cNvPicPr>
          <p:nvPr/>
        </p:nvPicPr>
        <p:blipFill>
          <a:blip r:embed="rId3"/>
          <a:stretch>
            <a:fillRect/>
          </a:stretch>
        </p:blipFill>
        <p:spPr>
          <a:xfrm>
            <a:off x="3381290" y="1069293"/>
            <a:ext cx="5549646" cy="4984404"/>
          </a:xfrm>
          <a:prstGeom prst="rect">
            <a:avLst/>
          </a:prstGeom>
        </p:spPr>
      </p:pic>
    </p:spTree>
    <p:extLst>
      <p:ext uri="{BB962C8B-B14F-4D97-AF65-F5344CB8AC3E}">
        <p14:creationId xmlns:p14="http://schemas.microsoft.com/office/powerpoint/2010/main" val="9508554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BDD565-F86C-F6CF-C642-8D519E0B46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1D501E-5F80-FAE0-71E2-799F655404E4}"/>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Performance Curve</a:t>
            </a:r>
            <a:br>
              <a:rPr lang="en-US" altLang="zh-CN" sz="3600" dirty="0"/>
            </a:br>
            <a:endParaRPr lang="en-US" sz="3600" dirty="0"/>
          </a:p>
        </p:txBody>
      </p:sp>
      <p:sp>
        <p:nvSpPr>
          <p:cNvPr id="3" name="Content Placeholder 2">
            <a:extLst>
              <a:ext uri="{FF2B5EF4-FFF2-40B4-BE49-F238E27FC236}">
                <a16:creationId xmlns:a16="http://schemas.microsoft.com/office/drawing/2014/main" id="{9B9BAB1C-EE4B-C82D-E7C1-50B1A875107C}"/>
              </a:ext>
            </a:extLst>
          </p:cNvPr>
          <p:cNvSpPr>
            <a:spLocks noGrp="1"/>
          </p:cNvSpPr>
          <p:nvPr>
            <p:ph idx="1"/>
          </p:nvPr>
        </p:nvSpPr>
        <p:spPr>
          <a:xfrm>
            <a:off x="200025" y="1048385"/>
            <a:ext cx="8772525" cy="5023941"/>
          </a:xfrm>
        </p:spPr>
        <p:txBody>
          <a:bodyPr>
            <a:normAutofit/>
          </a:bodyPr>
          <a:lstStyle/>
          <a:p>
            <a:pPr algn="just"/>
            <a:r>
              <a:rPr lang="en-US" altLang="zh-CN" sz="1800" dirty="0">
                <a:solidFill>
                  <a:srgbClr val="1F1F1F"/>
                </a:solidFill>
                <a:latin typeface="Georgia" panose="02040502050405020303" pitchFamily="18" charset="0"/>
                <a:cs typeface="Arial" panose="020B0604020202020204" pitchFamily="34" charset="0"/>
              </a:rPr>
              <a:t>Analyze the proportion of true positive data instances in relation to the classifier's threshold or the number of instances that we classify as positive. lift curve, cumulative gains, and precision-recall curve.</a:t>
            </a:r>
          </a:p>
          <a:p>
            <a:pPr algn="just">
              <a:spcBef>
                <a:spcPts val="1500"/>
              </a:spcBef>
            </a:pPr>
            <a:r>
              <a:rPr lang="en-US" sz="1800" b="1" dirty="0">
                <a:solidFill>
                  <a:srgbClr val="1F1F1F"/>
                </a:solidFill>
                <a:latin typeface="Georgia" panose="02040502050405020303" pitchFamily="18" charset="0"/>
                <a:cs typeface="Arial" panose="020B0604020202020204" pitchFamily="34" charset="0"/>
              </a:rPr>
              <a:t>Lift curve </a:t>
            </a:r>
            <a:r>
              <a:rPr lang="en-US" sz="1800" dirty="0">
                <a:solidFill>
                  <a:srgbClr val="1F1F1F"/>
                </a:solidFill>
                <a:latin typeface="Georgia" panose="02040502050405020303" pitchFamily="18" charset="0"/>
                <a:cs typeface="Arial" panose="020B0604020202020204" pitchFamily="34" charset="0"/>
              </a:rPr>
              <a:t>shows the ratio between lift (the proportion of true positive instances to all positive instances in the prediction) and the proportion of positive instances. The higher the initial curve and the longer it is flat, the better the model. </a:t>
            </a:r>
          </a:p>
          <a:p>
            <a:pPr algn="just">
              <a:spcBef>
                <a:spcPts val="1500"/>
              </a:spcBef>
            </a:pPr>
            <a:r>
              <a:rPr lang="en-US" sz="1800" b="1" dirty="0">
                <a:solidFill>
                  <a:srgbClr val="1F1F1F"/>
                </a:solidFill>
                <a:latin typeface="Georgia" panose="02040502050405020303" pitchFamily="18" charset="0"/>
                <a:cs typeface="Arial" panose="020B0604020202020204" pitchFamily="34" charset="0"/>
              </a:rPr>
              <a:t>Cumulative gains chart </a:t>
            </a:r>
            <a:r>
              <a:rPr lang="en-US" sz="1800" dirty="0">
                <a:solidFill>
                  <a:srgbClr val="1F1F1F"/>
                </a:solidFill>
                <a:latin typeface="Georgia" panose="02040502050405020303" pitchFamily="18" charset="0"/>
                <a:cs typeface="Arial" panose="020B0604020202020204" pitchFamily="34" charset="0"/>
              </a:rPr>
              <a:t>shows the ratio of true positive instances and support, which is the fraction of positively predicted instances, assuming that the instances are ordered according to the model's probability of being positive (e.g. how likely the person has the disease). The greater the area between the curve and the baseline (dashed diagonal line), the better the model.</a:t>
            </a:r>
          </a:p>
          <a:p>
            <a:pPr algn="just">
              <a:spcBef>
                <a:spcPts val="1500"/>
              </a:spcBef>
            </a:pPr>
            <a:r>
              <a:rPr lang="en-US" sz="1800" b="1" dirty="0">
                <a:solidFill>
                  <a:srgbClr val="1F1F1F"/>
                </a:solidFill>
                <a:latin typeface="Georgia" panose="02040502050405020303" pitchFamily="18" charset="0"/>
                <a:cs typeface="Arial" panose="020B0604020202020204" pitchFamily="34" charset="0"/>
              </a:rPr>
              <a:t>Precision-recall </a:t>
            </a:r>
            <a:r>
              <a:rPr lang="en-US" sz="1800" dirty="0">
                <a:solidFill>
                  <a:srgbClr val="1F1F1F"/>
                </a:solidFill>
                <a:latin typeface="Georgia" panose="02040502050405020303" pitchFamily="18" charset="0"/>
                <a:cs typeface="Arial" panose="020B0604020202020204" pitchFamily="34" charset="0"/>
              </a:rPr>
              <a:t>curve shows the ratio between precision (ratio of true positives in positive predictions) and recall (ratio of true positives in positive class) at different thresholds. Ideally one aims at a high area under the curve.</a:t>
            </a:r>
          </a:p>
          <a:p>
            <a:pPr lvl="1"/>
            <a:endParaRPr lang="en-US" altLang="zh-CN" sz="1800" dirty="0">
              <a:solidFill>
                <a:srgbClr val="1F1F1F"/>
              </a:solidFill>
              <a:latin typeface="__Source_Sans_3_051996"/>
            </a:endParaRPr>
          </a:p>
          <a:p>
            <a:pPr lvl="1"/>
            <a:endParaRPr lang="en-US" altLang="zh-CN" dirty="0"/>
          </a:p>
          <a:p>
            <a:pPr lvl="1"/>
            <a:endParaRPr lang="en-US" dirty="0"/>
          </a:p>
        </p:txBody>
      </p:sp>
      <p:sp>
        <p:nvSpPr>
          <p:cNvPr id="4" name="Title 1">
            <a:extLst>
              <a:ext uri="{FF2B5EF4-FFF2-40B4-BE49-F238E27FC236}">
                <a16:creationId xmlns:a16="http://schemas.microsoft.com/office/drawing/2014/main" id="{9C4F6CDF-A316-EBFE-1C9F-C9C428ACA3C6}"/>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spTree>
    <p:extLst>
      <p:ext uri="{BB962C8B-B14F-4D97-AF65-F5344CB8AC3E}">
        <p14:creationId xmlns:p14="http://schemas.microsoft.com/office/powerpoint/2010/main" val="28206317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B6480-90A4-6CA4-F7A9-75EC382EA6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B1212F-02B1-71DA-43CF-2C4028404A64}"/>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Performance Curve</a:t>
            </a:r>
            <a:br>
              <a:rPr lang="en-US" altLang="zh-CN" sz="3600" dirty="0"/>
            </a:br>
            <a:endParaRPr lang="en-US" sz="3600" dirty="0"/>
          </a:p>
        </p:txBody>
      </p:sp>
      <p:sp>
        <p:nvSpPr>
          <p:cNvPr id="3" name="Content Placeholder 2">
            <a:extLst>
              <a:ext uri="{FF2B5EF4-FFF2-40B4-BE49-F238E27FC236}">
                <a16:creationId xmlns:a16="http://schemas.microsoft.com/office/drawing/2014/main" id="{05AFDFD9-F13D-B476-6625-535BDC193922}"/>
              </a:ext>
            </a:extLst>
          </p:cNvPr>
          <p:cNvSpPr>
            <a:spLocks noGrp="1"/>
          </p:cNvSpPr>
          <p:nvPr>
            <p:ph idx="1"/>
          </p:nvPr>
        </p:nvSpPr>
        <p:spPr>
          <a:xfrm>
            <a:off x="200025" y="1048385"/>
            <a:ext cx="8943975" cy="4525963"/>
          </a:xfrm>
        </p:spPr>
        <p:txBody>
          <a:bodyPr/>
          <a:lstStyle/>
          <a:p>
            <a:pPr lvl="1"/>
            <a:endParaRPr lang="en-US" altLang="zh-CN" dirty="0"/>
          </a:p>
          <a:p>
            <a:pPr lvl="1"/>
            <a:endParaRPr lang="en-US" dirty="0"/>
          </a:p>
        </p:txBody>
      </p:sp>
      <p:sp>
        <p:nvSpPr>
          <p:cNvPr id="4" name="Title 1">
            <a:extLst>
              <a:ext uri="{FF2B5EF4-FFF2-40B4-BE49-F238E27FC236}">
                <a16:creationId xmlns:a16="http://schemas.microsoft.com/office/drawing/2014/main" id="{BD79CE2C-6FA2-99D7-668E-893048F8F3A7}"/>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5" name="Picture 4">
            <a:extLst>
              <a:ext uri="{FF2B5EF4-FFF2-40B4-BE49-F238E27FC236}">
                <a16:creationId xmlns:a16="http://schemas.microsoft.com/office/drawing/2014/main" id="{20F93F2F-368B-D5FE-CA57-2F4379456FEC}"/>
              </a:ext>
            </a:extLst>
          </p:cNvPr>
          <p:cNvPicPr>
            <a:picLocks noChangeAspect="1"/>
          </p:cNvPicPr>
          <p:nvPr/>
        </p:nvPicPr>
        <p:blipFill>
          <a:blip r:embed="rId3"/>
          <a:stretch>
            <a:fillRect/>
          </a:stretch>
        </p:blipFill>
        <p:spPr>
          <a:xfrm>
            <a:off x="2225832" y="1801101"/>
            <a:ext cx="6765768" cy="4572000"/>
          </a:xfrm>
          <a:prstGeom prst="rect">
            <a:avLst/>
          </a:prstGeom>
        </p:spPr>
      </p:pic>
      <p:pic>
        <p:nvPicPr>
          <p:cNvPr id="7" name="Picture 6">
            <a:extLst>
              <a:ext uri="{FF2B5EF4-FFF2-40B4-BE49-F238E27FC236}">
                <a16:creationId xmlns:a16="http://schemas.microsoft.com/office/drawing/2014/main" id="{359F8E36-9795-F61C-C2F0-6E48AF3F868D}"/>
              </a:ext>
            </a:extLst>
          </p:cNvPr>
          <p:cNvPicPr>
            <a:picLocks noChangeAspect="1"/>
          </p:cNvPicPr>
          <p:nvPr/>
        </p:nvPicPr>
        <p:blipFill>
          <a:blip r:embed="rId4"/>
          <a:stretch>
            <a:fillRect/>
          </a:stretch>
        </p:blipFill>
        <p:spPr>
          <a:xfrm>
            <a:off x="681887" y="871380"/>
            <a:ext cx="2370025" cy="929721"/>
          </a:xfrm>
          <a:prstGeom prst="rect">
            <a:avLst/>
          </a:prstGeom>
        </p:spPr>
      </p:pic>
    </p:spTree>
    <p:extLst>
      <p:ext uri="{BB962C8B-B14F-4D97-AF65-F5344CB8AC3E}">
        <p14:creationId xmlns:p14="http://schemas.microsoft.com/office/powerpoint/2010/main" val="32152241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AAA1B-02B1-AC2F-C5AF-292DF498D1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E0D50D-27EF-3EEF-1E25-95552ABEFE4A}"/>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ML Variable Selection – Rank (1 of 2)</a:t>
            </a:r>
            <a:br>
              <a:rPr lang="en-US" altLang="zh-CN" sz="3600" dirty="0"/>
            </a:br>
            <a:endParaRPr lang="en-US" sz="3600" dirty="0"/>
          </a:p>
        </p:txBody>
      </p:sp>
      <p:sp>
        <p:nvSpPr>
          <p:cNvPr id="3" name="Content Placeholder 2">
            <a:extLst>
              <a:ext uri="{FF2B5EF4-FFF2-40B4-BE49-F238E27FC236}">
                <a16:creationId xmlns:a16="http://schemas.microsoft.com/office/drawing/2014/main" id="{DADB34AC-A2AF-C5BC-AFA0-198D481703A3}"/>
              </a:ext>
            </a:extLst>
          </p:cNvPr>
          <p:cNvSpPr>
            <a:spLocks noGrp="1"/>
          </p:cNvSpPr>
          <p:nvPr>
            <p:ph idx="1"/>
          </p:nvPr>
        </p:nvSpPr>
        <p:spPr>
          <a:xfrm>
            <a:off x="200025" y="1048385"/>
            <a:ext cx="8943975" cy="4525963"/>
          </a:xfrm>
        </p:spPr>
        <p:txBody>
          <a:bodyPr/>
          <a:lstStyle/>
          <a:p>
            <a:pPr lvl="1"/>
            <a:r>
              <a:rPr lang="en-US" altLang="zh-CN" sz="1600" dirty="0">
                <a:latin typeface="Georgia" panose="02040502050405020303" pitchFamily="18" charset="0"/>
              </a:rPr>
              <a:t>Rank scores variables according to their correlation with discrete or numeric target variable, based on applicable internal scorers (like information gain, chi-square and linear regression) and any connected external models that supports scoring.</a:t>
            </a:r>
            <a:endParaRPr lang="en-US" altLang="zh-CN" sz="2000" dirty="0">
              <a:latin typeface="Georgia" panose="02040502050405020303" pitchFamily="18" charset="0"/>
            </a:endParaRPr>
          </a:p>
          <a:p>
            <a:pPr lvl="1"/>
            <a:endParaRPr lang="en-US" dirty="0"/>
          </a:p>
        </p:txBody>
      </p:sp>
      <p:sp>
        <p:nvSpPr>
          <p:cNvPr id="4" name="Title 1">
            <a:extLst>
              <a:ext uri="{FF2B5EF4-FFF2-40B4-BE49-F238E27FC236}">
                <a16:creationId xmlns:a16="http://schemas.microsoft.com/office/drawing/2014/main" id="{2F5579B8-78E0-7470-5E01-95DC92BCA883}"/>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6" name="Picture 5">
            <a:extLst>
              <a:ext uri="{FF2B5EF4-FFF2-40B4-BE49-F238E27FC236}">
                <a16:creationId xmlns:a16="http://schemas.microsoft.com/office/drawing/2014/main" id="{2BE985A7-903E-89BF-19B3-E34B883E42DD}"/>
              </a:ext>
            </a:extLst>
          </p:cNvPr>
          <p:cNvPicPr>
            <a:picLocks noChangeAspect="1"/>
          </p:cNvPicPr>
          <p:nvPr/>
        </p:nvPicPr>
        <p:blipFill>
          <a:blip r:embed="rId3"/>
          <a:srcRect l="1" t="26493" r="46043"/>
          <a:stretch/>
        </p:blipFill>
        <p:spPr>
          <a:xfrm>
            <a:off x="252072" y="2257007"/>
            <a:ext cx="3824287" cy="2108717"/>
          </a:xfrm>
          <a:prstGeom prst="rect">
            <a:avLst/>
          </a:prstGeom>
        </p:spPr>
      </p:pic>
      <p:pic>
        <p:nvPicPr>
          <p:cNvPr id="7" name="Picture 6">
            <a:extLst>
              <a:ext uri="{FF2B5EF4-FFF2-40B4-BE49-F238E27FC236}">
                <a16:creationId xmlns:a16="http://schemas.microsoft.com/office/drawing/2014/main" id="{3969B012-1F9C-2601-41E6-033528AC4F42}"/>
              </a:ext>
            </a:extLst>
          </p:cNvPr>
          <p:cNvPicPr>
            <a:picLocks noChangeAspect="1"/>
          </p:cNvPicPr>
          <p:nvPr/>
        </p:nvPicPr>
        <p:blipFill>
          <a:blip r:embed="rId4"/>
          <a:stretch>
            <a:fillRect/>
          </a:stretch>
        </p:blipFill>
        <p:spPr>
          <a:xfrm>
            <a:off x="3718830" y="1940868"/>
            <a:ext cx="5425170" cy="4640032"/>
          </a:xfrm>
          <a:prstGeom prst="rect">
            <a:avLst/>
          </a:prstGeom>
        </p:spPr>
      </p:pic>
    </p:spTree>
    <p:extLst>
      <p:ext uri="{BB962C8B-B14F-4D97-AF65-F5344CB8AC3E}">
        <p14:creationId xmlns:p14="http://schemas.microsoft.com/office/powerpoint/2010/main" val="750600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3D06A2-9C3B-C419-9BE9-AEB7949A1C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58986E-26CD-3509-4BDF-49627F739956}"/>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ML Variable Selection – Rank (2 of 2)</a:t>
            </a:r>
            <a:br>
              <a:rPr lang="en-US" altLang="zh-CN" sz="3600" dirty="0"/>
            </a:br>
            <a:endParaRPr lang="en-US" sz="3600" dirty="0"/>
          </a:p>
        </p:txBody>
      </p:sp>
      <p:sp>
        <p:nvSpPr>
          <p:cNvPr id="3" name="Content Placeholder 2">
            <a:extLst>
              <a:ext uri="{FF2B5EF4-FFF2-40B4-BE49-F238E27FC236}">
                <a16:creationId xmlns:a16="http://schemas.microsoft.com/office/drawing/2014/main" id="{95E6CC20-98AC-88A9-F999-A1C59691E38E}"/>
              </a:ext>
            </a:extLst>
          </p:cNvPr>
          <p:cNvSpPr>
            <a:spLocks noGrp="1"/>
          </p:cNvSpPr>
          <p:nvPr>
            <p:ph idx="1"/>
          </p:nvPr>
        </p:nvSpPr>
        <p:spPr>
          <a:xfrm>
            <a:off x="200025" y="1048385"/>
            <a:ext cx="8943975" cy="4525963"/>
          </a:xfrm>
        </p:spPr>
        <p:txBody>
          <a:bodyPr/>
          <a:lstStyle/>
          <a:p>
            <a:pPr lvl="1"/>
            <a:r>
              <a:rPr lang="en-US" sz="1600" dirty="0">
                <a:latin typeface="Georgia" panose="02040502050405020303" pitchFamily="18" charset="0"/>
              </a:rPr>
              <a:t>Fit 4 ML models using first 10 selected variables</a:t>
            </a:r>
            <a:endParaRPr lang="en-US" dirty="0"/>
          </a:p>
        </p:txBody>
      </p:sp>
      <p:sp>
        <p:nvSpPr>
          <p:cNvPr id="4" name="Title 1">
            <a:extLst>
              <a:ext uri="{FF2B5EF4-FFF2-40B4-BE49-F238E27FC236}">
                <a16:creationId xmlns:a16="http://schemas.microsoft.com/office/drawing/2014/main" id="{446883F5-AC3D-EFD9-B9C1-AC57AC5CBA5C}"/>
              </a:ext>
            </a:extLst>
          </p:cNvPr>
          <p:cNvSpPr txBox="1">
            <a:spLocks/>
          </p:cNvSpPr>
          <p:nvPr/>
        </p:nvSpPr>
        <p:spPr>
          <a:xfrm>
            <a:off x="648055" y="4477093"/>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7" name="Picture 6">
            <a:extLst>
              <a:ext uri="{FF2B5EF4-FFF2-40B4-BE49-F238E27FC236}">
                <a16:creationId xmlns:a16="http://schemas.microsoft.com/office/drawing/2014/main" id="{42D3DE10-682B-07C7-39C3-DCF7D86AA926}"/>
              </a:ext>
            </a:extLst>
          </p:cNvPr>
          <p:cNvPicPr>
            <a:picLocks noChangeAspect="1"/>
          </p:cNvPicPr>
          <p:nvPr/>
        </p:nvPicPr>
        <p:blipFill>
          <a:blip r:embed="rId3"/>
          <a:srcRect l="2439"/>
          <a:stretch/>
        </p:blipFill>
        <p:spPr>
          <a:xfrm>
            <a:off x="0" y="2038129"/>
            <a:ext cx="4953709" cy="3162741"/>
          </a:xfrm>
          <a:prstGeom prst="rect">
            <a:avLst/>
          </a:prstGeom>
        </p:spPr>
      </p:pic>
      <p:pic>
        <p:nvPicPr>
          <p:cNvPr id="9" name="Picture 8">
            <a:extLst>
              <a:ext uri="{FF2B5EF4-FFF2-40B4-BE49-F238E27FC236}">
                <a16:creationId xmlns:a16="http://schemas.microsoft.com/office/drawing/2014/main" id="{ED98D8C0-8050-F045-EDEB-EF64075480E9}"/>
              </a:ext>
            </a:extLst>
          </p:cNvPr>
          <p:cNvPicPr>
            <a:picLocks noChangeAspect="1"/>
          </p:cNvPicPr>
          <p:nvPr/>
        </p:nvPicPr>
        <p:blipFill>
          <a:blip r:embed="rId4"/>
          <a:srcRect l="28046" r="4797"/>
          <a:stretch/>
        </p:blipFill>
        <p:spPr>
          <a:xfrm>
            <a:off x="4762855" y="2282012"/>
            <a:ext cx="4267200" cy="3200847"/>
          </a:xfrm>
          <a:prstGeom prst="rect">
            <a:avLst/>
          </a:prstGeom>
          <a:ln>
            <a:solidFill>
              <a:schemeClr val="tx1"/>
            </a:solidFill>
          </a:ln>
        </p:spPr>
      </p:pic>
    </p:spTree>
    <p:extLst>
      <p:ext uri="{BB962C8B-B14F-4D97-AF65-F5344CB8AC3E}">
        <p14:creationId xmlns:p14="http://schemas.microsoft.com/office/powerpoint/2010/main" val="28964853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3DD1BD-195D-C99A-1A1F-AA4BD0BFC6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703666-5321-9603-082A-367A30D22066}"/>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Principle Component Analysis (1 of 2)</a:t>
            </a:r>
            <a:br>
              <a:rPr lang="en-US" altLang="zh-CN" sz="3600" dirty="0"/>
            </a:br>
            <a:endParaRPr lang="en-US" sz="3600" dirty="0"/>
          </a:p>
        </p:txBody>
      </p:sp>
      <p:sp>
        <p:nvSpPr>
          <p:cNvPr id="3" name="Content Placeholder 2">
            <a:extLst>
              <a:ext uri="{FF2B5EF4-FFF2-40B4-BE49-F238E27FC236}">
                <a16:creationId xmlns:a16="http://schemas.microsoft.com/office/drawing/2014/main" id="{58450276-3E84-EB0B-9AF8-7803DCA45146}"/>
              </a:ext>
            </a:extLst>
          </p:cNvPr>
          <p:cNvSpPr>
            <a:spLocks noGrp="1"/>
          </p:cNvSpPr>
          <p:nvPr>
            <p:ph idx="1"/>
          </p:nvPr>
        </p:nvSpPr>
        <p:spPr>
          <a:xfrm>
            <a:off x="200025" y="1048385"/>
            <a:ext cx="8943975" cy="4525963"/>
          </a:xfrm>
        </p:spPr>
        <p:txBody>
          <a:bodyPr/>
          <a:lstStyle/>
          <a:p>
            <a:pPr lvl="1"/>
            <a:r>
              <a:rPr lang="en-US" altLang="zh-CN" sz="2000" dirty="0"/>
              <a:t>PCA-&gt; Select Columns (3PCA) -&gt; Fit models -&gt; Test and Score</a:t>
            </a:r>
          </a:p>
          <a:p>
            <a:pPr lvl="1"/>
            <a:endParaRPr lang="en-US" altLang="zh-CN" dirty="0"/>
          </a:p>
          <a:p>
            <a:pPr lvl="1"/>
            <a:endParaRPr lang="en-US" dirty="0"/>
          </a:p>
        </p:txBody>
      </p:sp>
      <p:sp>
        <p:nvSpPr>
          <p:cNvPr id="4" name="Title 1">
            <a:extLst>
              <a:ext uri="{FF2B5EF4-FFF2-40B4-BE49-F238E27FC236}">
                <a16:creationId xmlns:a16="http://schemas.microsoft.com/office/drawing/2014/main" id="{27CE7F49-59D6-B2A3-2A14-76889A7DB959}"/>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6" name="Picture 5">
            <a:extLst>
              <a:ext uri="{FF2B5EF4-FFF2-40B4-BE49-F238E27FC236}">
                <a16:creationId xmlns:a16="http://schemas.microsoft.com/office/drawing/2014/main" id="{208EC632-6696-21E4-8D30-FBC58C7F4BDB}"/>
              </a:ext>
            </a:extLst>
          </p:cNvPr>
          <p:cNvPicPr>
            <a:picLocks noChangeAspect="1"/>
          </p:cNvPicPr>
          <p:nvPr/>
        </p:nvPicPr>
        <p:blipFill>
          <a:blip r:embed="rId3"/>
          <a:srcRect r="45781"/>
          <a:stretch/>
        </p:blipFill>
        <p:spPr>
          <a:xfrm>
            <a:off x="100012" y="1550042"/>
            <a:ext cx="4957763" cy="2681377"/>
          </a:xfrm>
          <a:prstGeom prst="rect">
            <a:avLst/>
          </a:prstGeom>
        </p:spPr>
      </p:pic>
      <p:pic>
        <p:nvPicPr>
          <p:cNvPr id="11" name="Picture 10">
            <a:extLst>
              <a:ext uri="{FF2B5EF4-FFF2-40B4-BE49-F238E27FC236}">
                <a16:creationId xmlns:a16="http://schemas.microsoft.com/office/drawing/2014/main" id="{DDEFCBF0-5B7E-6A13-85B0-50244ED4D620}"/>
              </a:ext>
            </a:extLst>
          </p:cNvPr>
          <p:cNvPicPr>
            <a:picLocks noChangeAspect="1"/>
          </p:cNvPicPr>
          <p:nvPr/>
        </p:nvPicPr>
        <p:blipFill>
          <a:blip r:embed="rId4"/>
          <a:stretch>
            <a:fillRect/>
          </a:stretch>
        </p:blipFill>
        <p:spPr>
          <a:xfrm>
            <a:off x="451990" y="2846475"/>
            <a:ext cx="3520798" cy="2936163"/>
          </a:xfrm>
          <a:prstGeom prst="rect">
            <a:avLst/>
          </a:prstGeom>
          <a:ln>
            <a:solidFill>
              <a:schemeClr val="tx1"/>
            </a:solidFill>
          </a:ln>
        </p:spPr>
      </p:pic>
      <p:pic>
        <p:nvPicPr>
          <p:cNvPr id="13" name="Picture 12">
            <a:extLst>
              <a:ext uri="{FF2B5EF4-FFF2-40B4-BE49-F238E27FC236}">
                <a16:creationId xmlns:a16="http://schemas.microsoft.com/office/drawing/2014/main" id="{AA455B3E-A6D6-CA7B-3820-8A218524D49F}"/>
              </a:ext>
            </a:extLst>
          </p:cNvPr>
          <p:cNvPicPr>
            <a:picLocks noChangeAspect="1"/>
          </p:cNvPicPr>
          <p:nvPr/>
        </p:nvPicPr>
        <p:blipFill>
          <a:blip r:embed="rId5"/>
          <a:stretch>
            <a:fillRect/>
          </a:stretch>
        </p:blipFill>
        <p:spPr>
          <a:xfrm>
            <a:off x="5305426" y="1476376"/>
            <a:ext cx="2743358" cy="2385811"/>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7B475ACC-B7E3-0ED5-36E0-DDA958CCF66E}"/>
              </a:ext>
            </a:extLst>
          </p:cNvPr>
          <p:cNvCxnSpPr>
            <a:cxnSpLocks/>
          </p:cNvCxnSpPr>
          <p:nvPr/>
        </p:nvCxnSpPr>
        <p:spPr>
          <a:xfrm>
            <a:off x="2752725" y="2611842"/>
            <a:ext cx="0" cy="699524"/>
          </a:xfrm>
          <a:prstGeom prst="straightConnector1">
            <a:avLst/>
          </a:prstGeom>
          <a:ln w="57150">
            <a:tailEnd type="triangle"/>
          </a:ln>
        </p:spPr>
        <p:style>
          <a:lnRef idx="2">
            <a:schemeClr val="accent2"/>
          </a:lnRef>
          <a:fillRef idx="0">
            <a:schemeClr val="accent2"/>
          </a:fillRef>
          <a:effectRef idx="1">
            <a:schemeClr val="accent2"/>
          </a:effectRef>
          <a:fontRef idx="minor">
            <a:schemeClr val="tx1"/>
          </a:fontRef>
        </p:style>
      </p:cxnSp>
      <p:cxnSp>
        <p:nvCxnSpPr>
          <p:cNvPr id="10" name="Straight Arrow Connector 9">
            <a:extLst>
              <a:ext uri="{FF2B5EF4-FFF2-40B4-BE49-F238E27FC236}">
                <a16:creationId xmlns:a16="http://schemas.microsoft.com/office/drawing/2014/main" id="{4AFD2521-E45C-3957-E67B-BE22516193C8}"/>
              </a:ext>
            </a:extLst>
          </p:cNvPr>
          <p:cNvCxnSpPr>
            <a:cxnSpLocks/>
          </p:cNvCxnSpPr>
          <p:nvPr/>
        </p:nvCxnSpPr>
        <p:spPr>
          <a:xfrm>
            <a:off x="4591050" y="2041951"/>
            <a:ext cx="580164" cy="0"/>
          </a:xfrm>
          <a:prstGeom prst="straightConnector1">
            <a:avLst/>
          </a:prstGeom>
          <a:ln w="57150">
            <a:tailEnd type="triangle"/>
          </a:ln>
        </p:spPr>
        <p:style>
          <a:lnRef idx="2">
            <a:schemeClr val="accent2"/>
          </a:lnRef>
          <a:fillRef idx="0">
            <a:schemeClr val="accent2"/>
          </a:fillRef>
          <a:effectRef idx="1">
            <a:schemeClr val="accent2"/>
          </a:effectRef>
          <a:fontRef idx="minor">
            <a:schemeClr val="tx1"/>
          </a:fontRef>
        </p:style>
      </p:cxnSp>
      <p:pic>
        <p:nvPicPr>
          <p:cNvPr id="16" name="Picture 15">
            <a:extLst>
              <a:ext uri="{FF2B5EF4-FFF2-40B4-BE49-F238E27FC236}">
                <a16:creationId xmlns:a16="http://schemas.microsoft.com/office/drawing/2014/main" id="{E01A7657-7586-9625-1867-4EA7DD8EEBDD}"/>
              </a:ext>
            </a:extLst>
          </p:cNvPr>
          <p:cNvPicPr>
            <a:picLocks noChangeAspect="1"/>
          </p:cNvPicPr>
          <p:nvPr/>
        </p:nvPicPr>
        <p:blipFill>
          <a:blip r:embed="rId6"/>
          <a:stretch>
            <a:fillRect/>
          </a:stretch>
        </p:blipFill>
        <p:spPr>
          <a:xfrm>
            <a:off x="5171213" y="4092193"/>
            <a:ext cx="3096645" cy="2765807"/>
          </a:xfrm>
          <a:prstGeom prst="rect">
            <a:avLst/>
          </a:prstGeom>
        </p:spPr>
      </p:pic>
    </p:spTree>
    <p:extLst>
      <p:ext uri="{BB962C8B-B14F-4D97-AF65-F5344CB8AC3E}">
        <p14:creationId xmlns:p14="http://schemas.microsoft.com/office/powerpoint/2010/main" val="423140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FD7EB-001F-9C9E-EF04-4EAD5D5911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8D080F-22A7-CCE4-ECDD-839A622EEB5A}"/>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Principle Component Analysis</a:t>
            </a:r>
            <a:br>
              <a:rPr lang="en-US" altLang="zh-CN" sz="3600" dirty="0"/>
            </a:br>
            <a:endParaRPr lang="en-US" sz="3600" dirty="0"/>
          </a:p>
        </p:txBody>
      </p:sp>
      <p:sp>
        <p:nvSpPr>
          <p:cNvPr id="3" name="Content Placeholder 2">
            <a:extLst>
              <a:ext uri="{FF2B5EF4-FFF2-40B4-BE49-F238E27FC236}">
                <a16:creationId xmlns:a16="http://schemas.microsoft.com/office/drawing/2014/main" id="{4D3232DC-AC29-E078-80D3-3FE6C01E5BD9}"/>
              </a:ext>
            </a:extLst>
          </p:cNvPr>
          <p:cNvSpPr>
            <a:spLocks noGrp="1"/>
          </p:cNvSpPr>
          <p:nvPr>
            <p:ph idx="1"/>
          </p:nvPr>
        </p:nvSpPr>
        <p:spPr>
          <a:xfrm>
            <a:off x="200025" y="1048385"/>
            <a:ext cx="8943975" cy="4525963"/>
          </a:xfrm>
        </p:spPr>
        <p:txBody>
          <a:bodyPr/>
          <a:lstStyle/>
          <a:p>
            <a:pPr lvl="1"/>
            <a:r>
              <a:rPr lang="en-US" altLang="zh-CN" sz="2000" dirty="0"/>
              <a:t>PCA-&gt; Select Columns (3PCA) -&gt; Fit models -&gt; Test and Score</a:t>
            </a:r>
          </a:p>
          <a:p>
            <a:pPr lvl="1"/>
            <a:endParaRPr lang="en-US" altLang="zh-CN" dirty="0"/>
          </a:p>
          <a:p>
            <a:pPr lvl="1"/>
            <a:endParaRPr lang="en-US" dirty="0"/>
          </a:p>
        </p:txBody>
      </p:sp>
      <p:sp>
        <p:nvSpPr>
          <p:cNvPr id="4" name="Title 1">
            <a:extLst>
              <a:ext uri="{FF2B5EF4-FFF2-40B4-BE49-F238E27FC236}">
                <a16:creationId xmlns:a16="http://schemas.microsoft.com/office/drawing/2014/main" id="{3FB09BD1-F628-2C96-F22F-0ACDB9BE766E}"/>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6" name="Picture 5">
            <a:extLst>
              <a:ext uri="{FF2B5EF4-FFF2-40B4-BE49-F238E27FC236}">
                <a16:creationId xmlns:a16="http://schemas.microsoft.com/office/drawing/2014/main" id="{75EDE4F9-B27F-7AF8-AC32-5BCED9116961}"/>
              </a:ext>
            </a:extLst>
          </p:cNvPr>
          <p:cNvPicPr>
            <a:picLocks noChangeAspect="1"/>
          </p:cNvPicPr>
          <p:nvPr/>
        </p:nvPicPr>
        <p:blipFill>
          <a:blip r:embed="rId3"/>
          <a:srcRect l="40156" b="5770"/>
          <a:stretch/>
        </p:blipFill>
        <p:spPr>
          <a:xfrm>
            <a:off x="3581400" y="1429714"/>
            <a:ext cx="5472112" cy="2526658"/>
          </a:xfrm>
          <a:prstGeom prst="rect">
            <a:avLst/>
          </a:prstGeom>
        </p:spPr>
      </p:pic>
      <p:pic>
        <p:nvPicPr>
          <p:cNvPr id="15" name="Picture 14">
            <a:extLst>
              <a:ext uri="{FF2B5EF4-FFF2-40B4-BE49-F238E27FC236}">
                <a16:creationId xmlns:a16="http://schemas.microsoft.com/office/drawing/2014/main" id="{AC8B42A2-F0AD-8750-BCBF-14E2D27B2525}"/>
              </a:ext>
            </a:extLst>
          </p:cNvPr>
          <p:cNvPicPr>
            <a:picLocks noChangeAspect="1"/>
          </p:cNvPicPr>
          <p:nvPr/>
        </p:nvPicPr>
        <p:blipFill>
          <a:blip r:embed="rId4"/>
          <a:srcRect l="30845" t="12413"/>
          <a:stretch/>
        </p:blipFill>
        <p:spPr>
          <a:xfrm>
            <a:off x="200025" y="3461310"/>
            <a:ext cx="5556569" cy="3121176"/>
          </a:xfrm>
          <a:prstGeom prst="rect">
            <a:avLst/>
          </a:prstGeom>
          <a:ln>
            <a:solidFill>
              <a:schemeClr val="tx1"/>
            </a:solidFill>
          </a:ln>
        </p:spPr>
      </p:pic>
    </p:spTree>
    <p:extLst>
      <p:ext uri="{BB962C8B-B14F-4D97-AF65-F5344CB8AC3E}">
        <p14:creationId xmlns:p14="http://schemas.microsoft.com/office/powerpoint/2010/main" val="9659094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0EFB7-7F6E-47E4-49CB-2DC33C4D8E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BB7F3C-83D3-4F83-5C3C-C4656C455C56}"/>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Add-on: Explain</a:t>
            </a:r>
            <a:br>
              <a:rPr lang="en-US" altLang="zh-CN" sz="3600" dirty="0"/>
            </a:br>
            <a:endParaRPr lang="en-US" sz="3600" dirty="0"/>
          </a:p>
        </p:txBody>
      </p:sp>
      <p:sp>
        <p:nvSpPr>
          <p:cNvPr id="3" name="Content Placeholder 2">
            <a:extLst>
              <a:ext uri="{FF2B5EF4-FFF2-40B4-BE49-F238E27FC236}">
                <a16:creationId xmlns:a16="http://schemas.microsoft.com/office/drawing/2014/main" id="{A266D8D1-A75C-3A61-6276-5669D17B0CFC}"/>
              </a:ext>
            </a:extLst>
          </p:cNvPr>
          <p:cNvSpPr>
            <a:spLocks noGrp="1"/>
          </p:cNvSpPr>
          <p:nvPr>
            <p:ph idx="1"/>
          </p:nvPr>
        </p:nvSpPr>
        <p:spPr>
          <a:xfrm>
            <a:off x="200025" y="1048385"/>
            <a:ext cx="8943975" cy="4525963"/>
          </a:xfrm>
        </p:spPr>
        <p:txBody>
          <a:bodyPr/>
          <a:lstStyle/>
          <a:p>
            <a:pPr lvl="1"/>
            <a:r>
              <a:rPr lang="en-US" altLang="zh-CN" sz="2000" dirty="0">
                <a:latin typeface="Georgia" panose="02040502050405020303" pitchFamily="18" charset="0"/>
              </a:rPr>
              <a:t>Orange3 Explain is an add-on for the Orange3 data mining suite. It provides extensions for explanatory AI. (See </a:t>
            </a:r>
            <a:r>
              <a:rPr lang="en-US" altLang="zh-CN" sz="2000" dirty="0">
                <a:latin typeface="Georgia" panose="02040502050405020303" pitchFamily="18" charset="0"/>
                <a:hlinkClick r:id="rId3"/>
              </a:rPr>
              <a:t>more</a:t>
            </a:r>
            <a:r>
              <a:rPr lang="en-US" altLang="zh-CN" sz="2000" dirty="0">
                <a:latin typeface="Georgia" panose="02040502050405020303" pitchFamily="18" charset="0"/>
              </a:rPr>
              <a:t>).</a:t>
            </a:r>
          </a:p>
          <a:p>
            <a:pPr lvl="1"/>
            <a:r>
              <a:rPr lang="en-US" altLang="zh-CN" sz="2000" dirty="0">
                <a:latin typeface="Georgia" panose="02040502050405020303" pitchFamily="18" charset="0"/>
              </a:rPr>
              <a:t>Option-&gt; add-ons-&gt;Explain</a:t>
            </a:r>
          </a:p>
          <a:p>
            <a:pPr lvl="1"/>
            <a:endParaRPr lang="en-US" altLang="zh-CN" sz="2000" dirty="0">
              <a:latin typeface="Georgia" panose="02040502050405020303" pitchFamily="18" charset="0"/>
            </a:endParaRPr>
          </a:p>
          <a:p>
            <a:pPr marL="457200" lvl="1" indent="0">
              <a:buNone/>
            </a:pPr>
            <a:r>
              <a:rPr lang="en-US" altLang="zh-CN" sz="2000" dirty="0">
                <a:latin typeface="Georgia" panose="02040502050405020303" pitchFamily="18" charset="0"/>
              </a:rPr>
              <a:t>Features</a:t>
            </a:r>
          </a:p>
          <a:p>
            <a:pPr lvl="1"/>
            <a:r>
              <a:rPr lang="en-US" altLang="zh-CN" sz="2000" dirty="0">
                <a:latin typeface="Georgia" panose="02040502050405020303" pitchFamily="18" charset="0"/>
              </a:rPr>
              <a:t>Explains a classification or regression model. Explains which features contribute the most and how they contribute toward the prediction for a specific class.</a:t>
            </a:r>
          </a:p>
          <a:p>
            <a:pPr lvl="1"/>
            <a:r>
              <a:rPr lang="en-US" altLang="zh-CN" sz="2000" dirty="0">
                <a:latin typeface="Georgia" panose="02040502050405020303" pitchFamily="18" charset="0"/>
              </a:rPr>
              <a:t>Explains which features contribute the most to the prediction for a single instance based on the model and how they contribute. </a:t>
            </a:r>
          </a:p>
          <a:p>
            <a:pPr lvl="1"/>
            <a:endParaRPr lang="en-US" altLang="zh-CN" sz="2000" dirty="0">
              <a:latin typeface="Georgia" panose="02040502050405020303" pitchFamily="18" charset="0"/>
            </a:endParaRPr>
          </a:p>
        </p:txBody>
      </p:sp>
      <p:sp>
        <p:nvSpPr>
          <p:cNvPr id="4" name="Title 1">
            <a:extLst>
              <a:ext uri="{FF2B5EF4-FFF2-40B4-BE49-F238E27FC236}">
                <a16:creationId xmlns:a16="http://schemas.microsoft.com/office/drawing/2014/main" id="{C107622F-5911-83A3-6AD4-4CAEC162359B}"/>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6" name="Picture 5">
            <a:extLst>
              <a:ext uri="{FF2B5EF4-FFF2-40B4-BE49-F238E27FC236}">
                <a16:creationId xmlns:a16="http://schemas.microsoft.com/office/drawing/2014/main" id="{97D2668C-A9BC-6186-5493-695140624025}"/>
              </a:ext>
            </a:extLst>
          </p:cNvPr>
          <p:cNvPicPr>
            <a:picLocks noChangeAspect="1"/>
          </p:cNvPicPr>
          <p:nvPr/>
        </p:nvPicPr>
        <p:blipFill>
          <a:blip r:embed="rId4"/>
          <a:stretch>
            <a:fillRect/>
          </a:stretch>
        </p:blipFill>
        <p:spPr>
          <a:xfrm>
            <a:off x="5652422" y="4543869"/>
            <a:ext cx="2993051" cy="2060958"/>
          </a:xfrm>
          <a:prstGeom prst="rect">
            <a:avLst/>
          </a:prstGeom>
        </p:spPr>
      </p:pic>
    </p:spTree>
    <p:extLst>
      <p:ext uri="{BB962C8B-B14F-4D97-AF65-F5344CB8AC3E}">
        <p14:creationId xmlns:p14="http://schemas.microsoft.com/office/powerpoint/2010/main" val="846539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5EA6E-FDAF-ED45-9DE9-A54F7CDE04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671790-384F-AEE6-2CD6-A7AB0D8D084E}"/>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Feature Importance</a:t>
            </a:r>
            <a:br>
              <a:rPr lang="en-US" altLang="zh-CN" sz="3600" dirty="0"/>
            </a:br>
            <a:endParaRPr lang="en-US" sz="3600" dirty="0"/>
          </a:p>
        </p:txBody>
      </p:sp>
      <p:sp>
        <p:nvSpPr>
          <p:cNvPr id="3" name="Content Placeholder 2">
            <a:extLst>
              <a:ext uri="{FF2B5EF4-FFF2-40B4-BE49-F238E27FC236}">
                <a16:creationId xmlns:a16="http://schemas.microsoft.com/office/drawing/2014/main" id="{28B92501-5AFC-8FD5-693A-DD5BF91FA37E}"/>
              </a:ext>
            </a:extLst>
          </p:cNvPr>
          <p:cNvSpPr>
            <a:spLocks noGrp="1"/>
          </p:cNvSpPr>
          <p:nvPr>
            <p:ph idx="1"/>
          </p:nvPr>
        </p:nvSpPr>
        <p:spPr>
          <a:xfrm>
            <a:off x="200025" y="1048385"/>
            <a:ext cx="8943975" cy="4525963"/>
          </a:xfrm>
        </p:spPr>
        <p:txBody>
          <a:bodyPr/>
          <a:lstStyle/>
          <a:p>
            <a:pPr lvl="1"/>
            <a:r>
              <a:rPr lang="en-US" altLang="zh-CN" sz="2000" dirty="0">
                <a:latin typeface="Georgia" panose="02040502050405020303" pitchFamily="18" charset="0"/>
              </a:rPr>
              <a:t>Option-&gt; add-ons-&gt;Explain</a:t>
            </a:r>
          </a:p>
          <a:p>
            <a:pPr lvl="1"/>
            <a:r>
              <a:rPr lang="en-US" sz="1800" dirty="0">
                <a:latin typeface="Georgia" panose="02040502050405020303" pitchFamily="18" charset="0"/>
              </a:rPr>
              <a:t>Compute the contribution of each feature toward the prediction, by measuring the increase in the prediction error of the model after we permuted the feature's values, which breaks the relationship between the feature and the target.</a:t>
            </a:r>
          </a:p>
        </p:txBody>
      </p:sp>
      <p:sp>
        <p:nvSpPr>
          <p:cNvPr id="4" name="Title 1">
            <a:extLst>
              <a:ext uri="{FF2B5EF4-FFF2-40B4-BE49-F238E27FC236}">
                <a16:creationId xmlns:a16="http://schemas.microsoft.com/office/drawing/2014/main" id="{5C98257B-F5BD-9410-536C-261061005DA9}"/>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8" name="Picture 7">
            <a:extLst>
              <a:ext uri="{FF2B5EF4-FFF2-40B4-BE49-F238E27FC236}">
                <a16:creationId xmlns:a16="http://schemas.microsoft.com/office/drawing/2014/main" id="{B4A3E168-D052-792E-BCC6-306D48119BD7}"/>
              </a:ext>
            </a:extLst>
          </p:cNvPr>
          <p:cNvPicPr>
            <a:picLocks noChangeAspect="1"/>
          </p:cNvPicPr>
          <p:nvPr/>
        </p:nvPicPr>
        <p:blipFill>
          <a:blip r:embed="rId3"/>
          <a:stretch>
            <a:fillRect/>
          </a:stretch>
        </p:blipFill>
        <p:spPr>
          <a:xfrm>
            <a:off x="2963022" y="2407602"/>
            <a:ext cx="5682451" cy="3877503"/>
          </a:xfrm>
          <a:prstGeom prst="rect">
            <a:avLst/>
          </a:prstGeom>
        </p:spPr>
      </p:pic>
      <p:pic>
        <p:nvPicPr>
          <p:cNvPr id="12" name="Picture 11">
            <a:extLst>
              <a:ext uri="{FF2B5EF4-FFF2-40B4-BE49-F238E27FC236}">
                <a16:creationId xmlns:a16="http://schemas.microsoft.com/office/drawing/2014/main" id="{A2AB6CB0-0431-5C1B-39B9-AD2F270F8129}"/>
              </a:ext>
            </a:extLst>
          </p:cNvPr>
          <p:cNvPicPr>
            <a:picLocks noChangeAspect="1"/>
          </p:cNvPicPr>
          <p:nvPr/>
        </p:nvPicPr>
        <p:blipFill>
          <a:blip r:embed="rId4"/>
          <a:stretch>
            <a:fillRect/>
          </a:stretch>
        </p:blipFill>
        <p:spPr>
          <a:xfrm>
            <a:off x="-128588" y="3747355"/>
            <a:ext cx="4587638" cy="2263336"/>
          </a:xfrm>
          <a:prstGeom prst="rect">
            <a:avLst/>
          </a:prstGeom>
        </p:spPr>
      </p:pic>
    </p:spTree>
    <p:extLst>
      <p:ext uri="{BB962C8B-B14F-4D97-AF65-F5344CB8AC3E}">
        <p14:creationId xmlns:p14="http://schemas.microsoft.com/office/powerpoint/2010/main" val="17570186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44510-F5F8-E563-C7ED-A4A220A727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135F14-1E8B-7977-7975-15D3163B235D}"/>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Explain Model</a:t>
            </a:r>
            <a:br>
              <a:rPr lang="en-US" altLang="zh-CN" sz="3600" dirty="0"/>
            </a:br>
            <a:endParaRPr lang="en-US" sz="3600" dirty="0"/>
          </a:p>
        </p:txBody>
      </p:sp>
      <p:sp>
        <p:nvSpPr>
          <p:cNvPr id="3" name="Content Placeholder 2">
            <a:extLst>
              <a:ext uri="{FF2B5EF4-FFF2-40B4-BE49-F238E27FC236}">
                <a16:creationId xmlns:a16="http://schemas.microsoft.com/office/drawing/2014/main" id="{C126E504-64DA-6469-BF5C-39CBA41B7EEE}"/>
              </a:ext>
            </a:extLst>
          </p:cNvPr>
          <p:cNvSpPr>
            <a:spLocks noGrp="1"/>
          </p:cNvSpPr>
          <p:nvPr>
            <p:ph idx="1"/>
          </p:nvPr>
        </p:nvSpPr>
        <p:spPr>
          <a:xfrm>
            <a:off x="200025" y="1048385"/>
            <a:ext cx="8943975" cy="4525963"/>
          </a:xfrm>
        </p:spPr>
        <p:txBody>
          <a:bodyPr/>
          <a:lstStyle/>
          <a:p>
            <a:pPr marL="457200" lvl="1" indent="0">
              <a:buNone/>
            </a:pPr>
            <a:r>
              <a:rPr lang="en-US" sz="2000" dirty="0">
                <a:latin typeface="Georgia" panose="02040502050405020303" pitchFamily="18" charset="0"/>
              </a:rPr>
              <a:t>Explain Model: explains classification and regression models with SHAP library. SHAP value is a measure of how much each feature affect the model output. The highest ranked variable are perimeter mean and </a:t>
            </a:r>
            <a:r>
              <a:rPr lang="en-US" sz="2000" dirty="0" err="1">
                <a:latin typeface="Georgia" panose="02040502050405020303" pitchFamily="18" charset="0"/>
              </a:rPr>
              <a:t>area_worst</a:t>
            </a:r>
            <a:r>
              <a:rPr lang="en-US" sz="2000" dirty="0">
                <a:latin typeface="Georgia" panose="02040502050405020303" pitchFamily="18" charset="0"/>
              </a:rPr>
              <a:t> (</a:t>
            </a:r>
            <a:r>
              <a:rPr lang="en-US" sz="2000" dirty="0">
                <a:latin typeface="Georgia" panose="02040502050405020303" pitchFamily="18" charset="0"/>
                <a:hlinkClick r:id="rId3"/>
              </a:rPr>
              <a:t>the worst areas</a:t>
            </a:r>
            <a:r>
              <a:rPr lang="en-US" sz="2000" dirty="0">
                <a:latin typeface="Georgia" panose="02040502050405020303" pitchFamily="18" charset="0"/>
              </a:rPr>
              <a:t>)- the variables with the highest impact on the prediction. Having a higher value in </a:t>
            </a:r>
            <a:r>
              <a:rPr lang="en-US" sz="2000" dirty="0" err="1">
                <a:latin typeface="Georgia" panose="02040502050405020303" pitchFamily="18" charset="0"/>
              </a:rPr>
              <a:t>area_worst</a:t>
            </a:r>
            <a:r>
              <a:rPr lang="en-US" sz="2000" dirty="0">
                <a:latin typeface="Georgia" panose="02040502050405020303" pitchFamily="18" charset="0"/>
              </a:rPr>
              <a:t> (red dots on the right) means the tumor is likely to be M. </a:t>
            </a:r>
          </a:p>
        </p:txBody>
      </p:sp>
      <p:sp>
        <p:nvSpPr>
          <p:cNvPr id="4" name="Title 1">
            <a:extLst>
              <a:ext uri="{FF2B5EF4-FFF2-40B4-BE49-F238E27FC236}">
                <a16:creationId xmlns:a16="http://schemas.microsoft.com/office/drawing/2014/main" id="{FC0E504F-12FA-A4D8-3B93-7AF043A03B0B}"/>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10" name="Picture 9">
            <a:extLst>
              <a:ext uri="{FF2B5EF4-FFF2-40B4-BE49-F238E27FC236}">
                <a16:creationId xmlns:a16="http://schemas.microsoft.com/office/drawing/2014/main" id="{68E8CCBA-22A5-692F-A011-307790145B6A}"/>
              </a:ext>
            </a:extLst>
          </p:cNvPr>
          <p:cNvPicPr>
            <a:picLocks noChangeAspect="1"/>
          </p:cNvPicPr>
          <p:nvPr/>
        </p:nvPicPr>
        <p:blipFill>
          <a:blip r:embed="rId4"/>
          <a:stretch>
            <a:fillRect/>
          </a:stretch>
        </p:blipFill>
        <p:spPr>
          <a:xfrm>
            <a:off x="4572000" y="2638954"/>
            <a:ext cx="4546359" cy="4139147"/>
          </a:xfrm>
          <a:prstGeom prst="rect">
            <a:avLst/>
          </a:prstGeom>
        </p:spPr>
      </p:pic>
      <p:pic>
        <p:nvPicPr>
          <p:cNvPr id="5" name="Picture 4">
            <a:extLst>
              <a:ext uri="{FF2B5EF4-FFF2-40B4-BE49-F238E27FC236}">
                <a16:creationId xmlns:a16="http://schemas.microsoft.com/office/drawing/2014/main" id="{EEAF1332-571C-305A-C11D-BE146EBB6388}"/>
              </a:ext>
            </a:extLst>
          </p:cNvPr>
          <p:cNvPicPr>
            <a:picLocks noChangeAspect="1"/>
          </p:cNvPicPr>
          <p:nvPr/>
        </p:nvPicPr>
        <p:blipFill>
          <a:blip r:embed="rId5"/>
          <a:stretch>
            <a:fillRect/>
          </a:stretch>
        </p:blipFill>
        <p:spPr>
          <a:xfrm>
            <a:off x="-136864" y="3707349"/>
            <a:ext cx="4587638" cy="2263336"/>
          </a:xfrm>
          <a:prstGeom prst="rect">
            <a:avLst/>
          </a:prstGeom>
        </p:spPr>
      </p:pic>
    </p:spTree>
    <p:extLst>
      <p:ext uri="{BB962C8B-B14F-4D97-AF65-F5344CB8AC3E}">
        <p14:creationId xmlns:p14="http://schemas.microsoft.com/office/powerpoint/2010/main" val="1959989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178B8-96C9-91A3-7ECA-1F32DE8D76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640DFA-C7BF-D045-ADC5-8257F58219E5}"/>
              </a:ext>
            </a:extLst>
          </p:cNvPr>
          <p:cNvSpPr>
            <a:spLocks noGrp="1"/>
          </p:cNvSpPr>
          <p:nvPr>
            <p:ph type="title"/>
          </p:nvPr>
        </p:nvSpPr>
        <p:spPr/>
        <p:txBody>
          <a:bodyPr>
            <a:normAutofit/>
          </a:bodyPr>
          <a:lstStyle/>
          <a:p>
            <a:r>
              <a:rPr lang="en-US" dirty="0"/>
              <a:t>What is Orange</a:t>
            </a:r>
          </a:p>
        </p:txBody>
      </p:sp>
      <p:sp>
        <p:nvSpPr>
          <p:cNvPr id="3" name="Content Placeholder 2">
            <a:extLst>
              <a:ext uri="{FF2B5EF4-FFF2-40B4-BE49-F238E27FC236}">
                <a16:creationId xmlns:a16="http://schemas.microsoft.com/office/drawing/2014/main" id="{CE12955E-AB63-9CA8-1F4D-DDF273263CF9}"/>
              </a:ext>
            </a:extLst>
          </p:cNvPr>
          <p:cNvSpPr>
            <a:spLocks noGrp="1"/>
          </p:cNvSpPr>
          <p:nvPr>
            <p:ph idx="1"/>
          </p:nvPr>
        </p:nvSpPr>
        <p:spPr>
          <a:xfrm>
            <a:off x="542925" y="1417638"/>
            <a:ext cx="8369877" cy="4708525"/>
          </a:xfrm>
        </p:spPr>
        <p:txBody>
          <a:bodyPr>
            <a:normAutofit/>
          </a:bodyPr>
          <a:lstStyle/>
          <a:p>
            <a:r>
              <a:rPr lang="en-US" sz="2000" dirty="0">
                <a:latin typeface="Georgia" panose="02040502050405020303" pitchFamily="18" charset="0"/>
              </a:rPr>
              <a:t>Orange is a data mining software created and developed by the Bioinformatics Laboratory at the University of Ljubljana (not a commercial software). </a:t>
            </a:r>
          </a:p>
          <a:p>
            <a:endParaRPr lang="en-US" sz="2000" dirty="0">
              <a:latin typeface="Georgia" panose="02040502050405020303" pitchFamily="18" charset="0"/>
            </a:endParaRPr>
          </a:p>
          <a:p>
            <a:r>
              <a:rPr lang="en-US" sz="2000" dirty="0">
                <a:latin typeface="Georgia" panose="02040502050405020303" pitchFamily="18" charset="0"/>
              </a:rPr>
              <a:t>It can be used for developing and testing machine learning models as well as conducting exploratory data analysis and visualization.</a:t>
            </a:r>
          </a:p>
          <a:p>
            <a:endParaRPr lang="en-US" sz="2000" dirty="0">
              <a:latin typeface="Georgia" panose="02040502050405020303" pitchFamily="18" charset="0"/>
            </a:endParaRPr>
          </a:p>
          <a:p>
            <a:r>
              <a:rPr lang="en-US" sz="2000" dirty="0">
                <a:latin typeface="Georgia" panose="02040502050405020303" pitchFamily="18" charset="0"/>
              </a:rPr>
              <a:t>Orange’s components are widget-based and allow user drag and drop to a canvas. </a:t>
            </a:r>
          </a:p>
          <a:p>
            <a:endParaRPr lang="en-US" sz="2000" dirty="0">
              <a:latin typeface="Georgia" panose="02040502050405020303" pitchFamily="18" charset="0"/>
            </a:endParaRPr>
          </a:p>
          <a:p>
            <a:r>
              <a:rPr lang="en-US" sz="2000" dirty="0">
                <a:latin typeface="Georgia" panose="02040502050405020303" pitchFamily="18" charset="0"/>
              </a:rPr>
              <a:t>You can download and install Orange from the link here,  https://orangedatamining.com/download/</a:t>
            </a:r>
          </a:p>
          <a:p>
            <a:endParaRPr lang="en-US" sz="2000" dirty="0"/>
          </a:p>
        </p:txBody>
      </p:sp>
    </p:spTree>
    <p:extLst>
      <p:ext uri="{BB962C8B-B14F-4D97-AF65-F5344CB8AC3E}">
        <p14:creationId xmlns:p14="http://schemas.microsoft.com/office/powerpoint/2010/main" val="6996894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450E1-3F2C-5F2C-49A8-7F86F15F54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35007E-7FF0-B585-F7C0-55D1E2DFC34C}"/>
              </a:ext>
            </a:extLst>
          </p:cNvPr>
          <p:cNvSpPr>
            <a:spLocks noGrp="1"/>
          </p:cNvSpPr>
          <p:nvPr>
            <p:ph type="title"/>
          </p:nvPr>
        </p:nvSpPr>
        <p:spPr>
          <a:xfrm>
            <a:off x="415873" y="155328"/>
            <a:ext cx="8229600" cy="1143000"/>
          </a:xfrm>
        </p:spPr>
        <p:txBody>
          <a:bodyPr>
            <a:normAutofit fontScale="90000"/>
          </a:bodyPr>
          <a:lstStyle/>
          <a:p>
            <a:br>
              <a:rPr lang="en-US" sz="3600" dirty="0"/>
            </a:br>
            <a:r>
              <a:rPr lang="en-US" sz="3600" dirty="0"/>
              <a:t>Hyperparameter Tuning</a:t>
            </a:r>
            <a:br>
              <a:rPr lang="en-US" sz="3600" dirty="0"/>
            </a:br>
            <a:endParaRPr lang="en-US"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014467-DBDC-01F1-EAD2-C534C39978F3}"/>
                  </a:ext>
                </a:extLst>
              </p:cNvPr>
              <p:cNvSpPr>
                <a:spLocks noGrp="1"/>
              </p:cNvSpPr>
              <p:nvPr>
                <p:ph idx="1"/>
              </p:nvPr>
            </p:nvSpPr>
            <p:spPr>
              <a:xfrm>
                <a:off x="88952" y="1232693"/>
                <a:ext cx="6391275" cy="4525963"/>
              </a:xfrm>
            </p:spPr>
            <p:txBody>
              <a:bodyPr>
                <a:normAutofit fontScale="92500" lnSpcReduction="20000"/>
              </a:bodyPr>
              <a:lstStyle/>
              <a:p>
                <a:pPr marL="457200" lvl="1" indent="0">
                  <a:buNone/>
                </a:pPr>
                <a:r>
                  <a:rPr lang="en-US" altLang="zh-CN" sz="2400" dirty="0">
                    <a:latin typeface="Georgia" panose="02040502050405020303" pitchFamily="18" charset="0"/>
                  </a:rPr>
                  <a:t>Two kinds of parameters in machine learning models</a:t>
                </a:r>
              </a:p>
              <a:p>
                <a:pPr marL="857250" lvl="2" indent="0">
                  <a:buNone/>
                </a:pPr>
                <a:r>
                  <a:rPr lang="en-US" altLang="zh-CN" sz="2000" dirty="0">
                    <a:latin typeface="Georgia" panose="02040502050405020303" pitchFamily="18" charset="0"/>
                  </a:rPr>
                  <a:t>1. </a:t>
                </a:r>
                <a:r>
                  <a:rPr lang="en-US" altLang="zh-CN" sz="2100" dirty="0">
                    <a:latin typeface="Georgia" panose="02040502050405020303" pitchFamily="18" charset="0"/>
                  </a:rPr>
                  <a:t>Model Parameters </a:t>
                </a:r>
              </a:p>
              <a:p>
                <a:pPr marL="1314450" lvl="3" indent="0">
                  <a:buNone/>
                </a:pPr>
                <a:r>
                  <a:rPr lang="en-US" altLang="zh-CN" sz="1400" dirty="0">
                    <a:latin typeface="Georgia" panose="02040502050405020303" pitchFamily="18" charset="0"/>
                  </a:rPr>
                  <a:t>e.g. intercept (a) and slope (b) in a regression model </a:t>
                </a:r>
                <a:r>
                  <a:rPr lang="en-US" altLang="zh-CN" sz="1800" dirty="0">
                    <a:latin typeface="Georgia" panose="02040502050405020303" pitchFamily="18" charset="0"/>
                  </a:rPr>
                  <a:t> </a:t>
                </a:r>
                <a14:m>
                  <m:oMath xmlns:m="http://schemas.openxmlformats.org/officeDocument/2006/math">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𝑏𝑥</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𝑎</m:t>
                    </m:r>
                    <m:r>
                      <a:rPr lang="en-US" altLang="zh-CN" sz="1800" b="0" i="1" smtClean="0">
                        <a:latin typeface="Cambria Math" panose="02040503050406030204" pitchFamily="18" charset="0"/>
                      </a:rPr>
                      <m:t> </m:t>
                    </m:r>
                  </m:oMath>
                </a14:m>
                <a:endParaRPr lang="en-US" altLang="zh-CN" sz="2400" dirty="0">
                  <a:latin typeface="Georgia" panose="02040502050405020303" pitchFamily="18" charset="0"/>
                </a:endParaRPr>
              </a:p>
              <a:p>
                <a:pPr marL="857250" lvl="2" indent="0">
                  <a:buNone/>
                </a:pPr>
                <a:r>
                  <a:rPr lang="en-US" altLang="zh-CN" sz="2000" dirty="0">
                    <a:latin typeface="Georgia" panose="02040502050405020303" pitchFamily="18" charset="0"/>
                  </a:rPr>
                  <a:t>2. Hyperparameters </a:t>
                </a:r>
              </a:p>
              <a:p>
                <a:pPr marL="1314450" lvl="3" indent="0">
                  <a:buNone/>
                </a:pPr>
                <a:r>
                  <a:rPr lang="en-US" altLang="zh-CN" sz="1600" dirty="0">
                    <a:latin typeface="Georgia" panose="02040502050405020303" pitchFamily="18" charset="0"/>
                  </a:rPr>
                  <a:t>It directly control model structure, function, and performance.</a:t>
                </a:r>
              </a:p>
              <a:p>
                <a:pPr marL="1314450" lvl="3" indent="0">
                  <a:buNone/>
                </a:pPr>
                <a:r>
                  <a:rPr lang="en-US" altLang="zh-CN" sz="1600" dirty="0">
                    <a:latin typeface="Georgia" panose="02040502050405020303" pitchFamily="18" charset="0"/>
                  </a:rPr>
                  <a:t>We tune the hyperparameters to get the best fit and efficient model. It allow users to tweak model performance for optimal results.</a:t>
                </a:r>
              </a:p>
              <a:p>
                <a:pPr marL="1314450" lvl="3" indent="0">
                  <a:buNone/>
                </a:pPr>
                <a:endParaRPr lang="en-US" altLang="zh-CN" sz="1600" dirty="0">
                  <a:latin typeface="Georgia" panose="02040502050405020303" pitchFamily="18" charset="0"/>
                </a:endParaRPr>
              </a:p>
              <a:p>
                <a:pPr lvl="1"/>
                <a:r>
                  <a:rPr lang="en-US" sz="2000" dirty="0">
                    <a:latin typeface="Georgia" panose="02040502050405020303" pitchFamily="18" charset="0"/>
                  </a:rPr>
                  <a:t>Hyperparameter tuning is the process of selecting the optimal set of hyperparameters for a machine learning model </a:t>
                </a:r>
              </a:p>
              <a:p>
                <a:pPr marL="857250" lvl="2" indent="0">
                  <a:buNone/>
                </a:pPr>
                <a:r>
                  <a:rPr lang="en-US" sz="1600" dirty="0">
                    <a:latin typeface="Georgia" panose="02040502050405020303" pitchFamily="18" charset="0"/>
                  </a:rPr>
                  <a:t>It is an important step in the model development process, as the choice of hyperparameters can have a significant impact on the model's performance.</a:t>
                </a:r>
              </a:p>
            </p:txBody>
          </p:sp>
        </mc:Choice>
        <mc:Fallback xmlns="">
          <p:sp>
            <p:nvSpPr>
              <p:cNvPr id="3" name="Content Placeholder 2">
                <a:extLst>
                  <a:ext uri="{FF2B5EF4-FFF2-40B4-BE49-F238E27FC236}">
                    <a16:creationId xmlns:a16="http://schemas.microsoft.com/office/drawing/2014/main" id="{8E014467-DBDC-01F1-EAD2-C534C39978F3}"/>
                  </a:ext>
                </a:extLst>
              </p:cNvPr>
              <p:cNvSpPr>
                <a:spLocks noGrp="1" noRot="1" noChangeAspect="1" noMove="1" noResize="1" noEditPoints="1" noAdjustHandles="1" noChangeArrowheads="1" noChangeShapeType="1" noTextEdit="1"/>
              </p:cNvSpPr>
              <p:nvPr>
                <p:ph idx="1"/>
              </p:nvPr>
            </p:nvSpPr>
            <p:spPr>
              <a:xfrm>
                <a:off x="88952" y="1232693"/>
                <a:ext cx="6391275" cy="4525963"/>
              </a:xfrm>
              <a:blipFill>
                <a:blip r:embed="rId3"/>
                <a:stretch>
                  <a:fillRect t="-2423"/>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FFA2AB6B-7E61-32A7-AEBD-E102FEAD9077}"/>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5" name="Picture 4">
            <a:extLst>
              <a:ext uri="{FF2B5EF4-FFF2-40B4-BE49-F238E27FC236}">
                <a16:creationId xmlns:a16="http://schemas.microsoft.com/office/drawing/2014/main" id="{F1A725E8-9156-A192-C926-6AC5C07EA552}"/>
              </a:ext>
            </a:extLst>
          </p:cNvPr>
          <p:cNvPicPr>
            <a:picLocks noChangeAspect="1"/>
          </p:cNvPicPr>
          <p:nvPr/>
        </p:nvPicPr>
        <p:blipFill>
          <a:blip r:embed="rId4"/>
          <a:stretch>
            <a:fillRect/>
          </a:stretch>
        </p:blipFill>
        <p:spPr>
          <a:xfrm>
            <a:off x="6594748" y="1166801"/>
            <a:ext cx="2377646" cy="4657748"/>
          </a:xfrm>
          <a:prstGeom prst="rect">
            <a:avLst/>
          </a:prstGeom>
        </p:spPr>
      </p:pic>
    </p:spTree>
    <p:extLst>
      <p:ext uri="{BB962C8B-B14F-4D97-AF65-F5344CB8AC3E}">
        <p14:creationId xmlns:p14="http://schemas.microsoft.com/office/powerpoint/2010/main" val="13683908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B6D08A-D683-33FA-3B4C-3DE2259EBC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F907AC-4B0F-E68A-DC5C-A2C1347ABA2E}"/>
              </a:ext>
            </a:extLst>
          </p:cNvPr>
          <p:cNvSpPr>
            <a:spLocks noGrp="1"/>
          </p:cNvSpPr>
          <p:nvPr>
            <p:ph type="title"/>
          </p:nvPr>
        </p:nvSpPr>
        <p:spPr>
          <a:xfrm>
            <a:off x="415873" y="155328"/>
            <a:ext cx="8229600" cy="1368672"/>
          </a:xfrm>
        </p:spPr>
        <p:txBody>
          <a:bodyPr>
            <a:normAutofit fontScale="90000"/>
          </a:bodyPr>
          <a:lstStyle/>
          <a:p>
            <a:br>
              <a:rPr lang="en-US" sz="3600" dirty="0"/>
            </a:br>
            <a:r>
              <a:rPr lang="en-US" sz="3600" dirty="0"/>
              <a:t>What are the hyperparameter tuning techniques?</a:t>
            </a:r>
            <a:br>
              <a:rPr lang="en-US" sz="3600" dirty="0"/>
            </a:br>
            <a:endParaRPr lang="en-US" sz="3600" dirty="0"/>
          </a:p>
        </p:txBody>
      </p:sp>
      <p:sp>
        <p:nvSpPr>
          <p:cNvPr id="3" name="Content Placeholder 2">
            <a:extLst>
              <a:ext uri="{FF2B5EF4-FFF2-40B4-BE49-F238E27FC236}">
                <a16:creationId xmlns:a16="http://schemas.microsoft.com/office/drawing/2014/main" id="{1953CFF7-3DFF-F31A-6A25-5FC11DDE9EF5}"/>
              </a:ext>
            </a:extLst>
          </p:cNvPr>
          <p:cNvSpPr>
            <a:spLocks noGrp="1"/>
          </p:cNvSpPr>
          <p:nvPr>
            <p:ph idx="1"/>
          </p:nvPr>
        </p:nvSpPr>
        <p:spPr>
          <a:xfrm>
            <a:off x="200025" y="1771650"/>
            <a:ext cx="8943975" cy="4126548"/>
          </a:xfrm>
        </p:spPr>
        <p:txBody>
          <a:bodyPr>
            <a:normAutofit/>
          </a:bodyPr>
          <a:lstStyle/>
          <a:p>
            <a:pPr marL="457200" lvl="1" indent="0">
              <a:buNone/>
            </a:pPr>
            <a:r>
              <a:rPr lang="en-US" dirty="0">
                <a:latin typeface="Georgia" panose="02040502050405020303" pitchFamily="18" charset="0"/>
              </a:rPr>
              <a:t>5 Hyperparameter Optimization Techniques</a:t>
            </a:r>
          </a:p>
          <a:p>
            <a:pPr lvl="1"/>
            <a:r>
              <a:rPr lang="en-US" dirty="0">
                <a:latin typeface="Georgia" panose="02040502050405020303" pitchFamily="18" charset="0"/>
              </a:rPr>
              <a:t>Manual Search</a:t>
            </a:r>
          </a:p>
          <a:p>
            <a:pPr marL="857250" lvl="2" indent="0">
              <a:buNone/>
            </a:pPr>
            <a:r>
              <a:rPr lang="en-US" dirty="0">
                <a:latin typeface="Georgia" panose="02040502050405020303" pitchFamily="18" charset="0"/>
              </a:rPr>
              <a:t>Manually selects and adjusts the hyperparameters of the model</a:t>
            </a:r>
          </a:p>
          <a:p>
            <a:pPr lvl="1"/>
            <a:r>
              <a:rPr lang="en-US" dirty="0">
                <a:latin typeface="Georgia" panose="02040502050405020303" pitchFamily="18" charset="0"/>
              </a:rPr>
              <a:t>Grid Search</a:t>
            </a:r>
          </a:p>
          <a:p>
            <a:pPr lvl="1"/>
            <a:r>
              <a:rPr lang="en-US" dirty="0">
                <a:latin typeface="Georgia" panose="02040502050405020303" pitchFamily="18" charset="0"/>
              </a:rPr>
              <a:t>Random Search</a:t>
            </a:r>
          </a:p>
          <a:p>
            <a:pPr lvl="1"/>
            <a:r>
              <a:rPr lang="en-US" dirty="0">
                <a:latin typeface="Georgia" panose="02040502050405020303" pitchFamily="18" charset="0"/>
              </a:rPr>
              <a:t>Bayesian Optimization</a:t>
            </a:r>
          </a:p>
          <a:p>
            <a:pPr lvl="1"/>
            <a:r>
              <a:rPr lang="en-US" dirty="0">
                <a:latin typeface="Georgia" panose="02040502050405020303" pitchFamily="18" charset="0"/>
              </a:rPr>
              <a:t>Hyperband</a:t>
            </a:r>
          </a:p>
          <a:p>
            <a:pPr lvl="1"/>
            <a:endParaRPr lang="en-US" dirty="0">
              <a:latin typeface="Georgia" panose="02040502050405020303" pitchFamily="18" charset="0"/>
            </a:endParaRPr>
          </a:p>
          <a:p>
            <a:pPr lvl="1"/>
            <a:endParaRPr lang="en-US" dirty="0">
              <a:latin typeface="Georgia" panose="02040502050405020303" pitchFamily="18" charset="0"/>
            </a:endParaRPr>
          </a:p>
        </p:txBody>
      </p:sp>
      <p:sp>
        <p:nvSpPr>
          <p:cNvPr id="4" name="Title 1">
            <a:extLst>
              <a:ext uri="{FF2B5EF4-FFF2-40B4-BE49-F238E27FC236}">
                <a16:creationId xmlns:a16="http://schemas.microsoft.com/office/drawing/2014/main" id="{2F6745EC-749C-D03F-7927-A4C50B9BE22A}"/>
              </a:ext>
            </a:extLst>
          </p:cNvPr>
          <p:cNvSpPr txBox="1">
            <a:spLocks/>
          </p:cNvSpPr>
          <p:nvPr/>
        </p:nvSpPr>
        <p:spPr>
          <a:xfrm>
            <a:off x="316637" y="5239252"/>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sp>
        <p:nvSpPr>
          <p:cNvPr id="6" name="Rectangle 5">
            <a:extLst>
              <a:ext uri="{FF2B5EF4-FFF2-40B4-BE49-F238E27FC236}">
                <a16:creationId xmlns:a16="http://schemas.microsoft.com/office/drawing/2014/main" id="{75A1143C-426F-4694-39B8-E0A17CEF5539}"/>
              </a:ext>
            </a:extLst>
          </p:cNvPr>
          <p:cNvSpPr/>
          <p:nvPr/>
        </p:nvSpPr>
        <p:spPr>
          <a:xfrm>
            <a:off x="6430309" y="4275044"/>
            <a:ext cx="2771775" cy="584775"/>
          </a:xfrm>
          <a:prstGeom prst="rect">
            <a:avLst/>
          </a:prstGeom>
          <a:noFill/>
        </p:spPr>
        <p:txBody>
          <a:bodyPr wrap="squar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Python Script</a:t>
            </a:r>
          </a:p>
        </p:txBody>
      </p:sp>
      <p:sp>
        <p:nvSpPr>
          <p:cNvPr id="7" name="Arrow: Right 6">
            <a:extLst>
              <a:ext uri="{FF2B5EF4-FFF2-40B4-BE49-F238E27FC236}">
                <a16:creationId xmlns:a16="http://schemas.microsoft.com/office/drawing/2014/main" id="{20BF5577-B693-8FA0-3FAB-3C8DF3862705}"/>
              </a:ext>
            </a:extLst>
          </p:cNvPr>
          <p:cNvSpPr/>
          <p:nvPr/>
        </p:nvSpPr>
        <p:spPr>
          <a:xfrm>
            <a:off x="4820583" y="4404842"/>
            <a:ext cx="1009650" cy="454977"/>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F112D7D-285C-53B9-16BE-6BDB59215DCA}"/>
              </a:ext>
            </a:extLst>
          </p:cNvPr>
          <p:cNvPicPr>
            <a:picLocks noChangeAspect="1"/>
          </p:cNvPicPr>
          <p:nvPr/>
        </p:nvPicPr>
        <p:blipFill>
          <a:blip r:embed="rId3"/>
          <a:stretch>
            <a:fillRect/>
          </a:stretch>
        </p:blipFill>
        <p:spPr>
          <a:xfrm>
            <a:off x="5838823" y="4302665"/>
            <a:ext cx="853514" cy="807790"/>
          </a:xfrm>
          <a:prstGeom prst="rect">
            <a:avLst/>
          </a:prstGeom>
        </p:spPr>
      </p:pic>
      <p:sp>
        <p:nvSpPr>
          <p:cNvPr id="10" name="Right Brace 9">
            <a:extLst>
              <a:ext uri="{FF2B5EF4-FFF2-40B4-BE49-F238E27FC236}">
                <a16:creationId xmlns:a16="http://schemas.microsoft.com/office/drawing/2014/main" id="{C43DB5EC-8218-445C-3B7F-96CE91CF0B6C}"/>
              </a:ext>
            </a:extLst>
          </p:cNvPr>
          <p:cNvSpPr/>
          <p:nvPr/>
        </p:nvSpPr>
        <p:spPr>
          <a:xfrm>
            <a:off x="4533900" y="3613502"/>
            <a:ext cx="219075" cy="2047875"/>
          </a:xfrm>
          <a:prstGeom prst="righ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E86611CA-E143-1C4A-9C6C-83D84B471A28}"/>
              </a:ext>
            </a:extLst>
          </p:cNvPr>
          <p:cNvSpPr txBox="1"/>
          <p:nvPr/>
        </p:nvSpPr>
        <p:spPr>
          <a:xfrm>
            <a:off x="719091" y="5965555"/>
            <a:ext cx="6300274" cy="923330"/>
          </a:xfrm>
          <a:prstGeom prst="rect">
            <a:avLst/>
          </a:prstGeom>
          <a:noFill/>
        </p:spPr>
        <p:txBody>
          <a:bodyPr wrap="square" rtlCol="0">
            <a:spAutoFit/>
          </a:bodyPr>
          <a:lstStyle/>
          <a:p>
            <a:r>
              <a:rPr lang="en-US" dirty="0"/>
              <a:t>Reference: </a:t>
            </a:r>
            <a:r>
              <a:rPr lang="en-US" dirty="0">
                <a:hlinkClick r:id="rId4"/>
              </a:rPr>
              <a:t>https://www.run.ai/guides/hyperparameter-tuning</a:t>
            </a:r>
            <a:r>
              <a:rPr lang="en-US" dirty="0"/>
              <a:t> or</a:t>
            </a:r>
          </a:p>
          <a:p>
            <a:r>
              <a:rPr lang="en-US" dirty="0">
                <a:hlinkClick r:id="rId5"/>
              </a:rPr>
              <a:t>https://scikit-learn.org/1.5/modules/grid_search.html</a:t>
            </a:r>
            <a:endParaRPr lang="en-US" dirty="0"/>
          </a:p>
          <a:p>
            <a:endParaRPr lang="en-US" dirty="0"/>
          </a:p>
        </p:txBody>
      </p:sp>
    </p:spTree>
    <p:extLst>
      <p:ext uri="{BB962C8B-B14F-4D97-AF65-F5344CB8AC3E}">
        <p14:creationId xmlns:p14="http://schemas.microsoft.com/office/powerpoint/2010/main" val="19719392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5C2C0-EF20-B6AC-57A9-C23A720B27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428743-E34A-AA8C-E7BD-CF54EF30140E}"/>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Hyperparameter Tuning - Python Script</a:t>
            </a:r>
            <a:br>
              <a:rPr lang="en-US" altLang="zh-CN" sz="3600" dirty="0"/>
            </a:br>
            <a:endParaRPr lang="en-US" sz="3600" dirty="0"/>
          </a:p>
        </p:txBody>
      </p:sp>
      <p:sp>
        <p:nvSpPr>
          <p:cNvPr id="3" name="Content Placeholder 2">
            <a:extLst>
              <a:ext uri="{FF2B5EF4-FFF2-40B4-BE49-F238E27FC236}">
                <a16:creationId xmlns:a16="http://schemas.microsoft.com/office/drawing/2014/main" id="{E8BF1413-B359-8DD4-37C2-CEC3B3BE8E5A}"/>
              </a:ext>
            </a:extLst>
          </p:cNvPr>
          <p:cNvSpPr>
            <a:spLocks noGrp="1"/>
          </p:cNvSpPr>
          <p:nvPr>
            <p:ph idx="1"/>
          </p:nvPr>
        </p:nvSpPr>
        <p:spPr>
          <a:xfrm>
            <a:off x="-409574" y="1038041"/>
            <a:ext cx="3544086" cy="4525963"/>
          </a:xfrm>
        </p:spPr>
        <p:txBody>
          <a:bodyPr>
            <a:normAutofit/>
          </a:bodyPr>
          <a:lstStyle/>
          <a:p>
            <a:pPr lvl="1"/>
            <a:r>
              <a:rPr lang="en-US" altLang="zh-CN" sz="2000" dirty="0">
                <a:latin typeface="Georgia" panose="02040502050405020303" pitchFamily="18" charset="0"/>
              </a:rPr>
              <a:t>When a suitable functionality is not implemented in an existing widget, we need to use Python Script</a:t>
            </a:r>
          </a:p>
          <a:p>
            <a:pPr lvl="1"/>
            <a:r>
              <a:rPr lang="en-US" altLang="zh-CN" sz="2000" dirty="0">
                <a:latin typeface="Georgia" panose="02040502050405020303" pitchFamily="18" charset="0"/>
              </a:rPr>
              <a:t>Python scripts: define a function with input parameters and output parameters.   </a:t>
            </a:r>
          </a:p>
          <a:p>
            <a:pPr lvl="1"/>
            <a:endParaRPr lang="en-US" altLang="zh-CN" dirty="0">
              <a:latin typeface="Georgia" panose="02040502050405020303" pitchFamily="18" charset="0"/>
            </a:endParaRPr>
          </a:p>
          <a:p>
            <a:pPr lvl="1"/>
            <a:endParaRPr lang="en-US" dirty="0"/>
          </a:p>
        </p:txBody>
      </p:sp>
      <p:sp>
        <p:nvSpPr>
          <p:cNvPr id="4" name="Title 1">
            <a:extLst>
              <a:ext uri="{FF2B5EF4-FFF2-40B4-BE49-F238E27FC236}">
                <a16:creationId xmlns:a16="http://schemas.microsoft.com/office/drawing/2014/main" id="{DDAF79F5-1D0A-6E2C-54A0-79931C2913ED}"/>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7" name="Picture 6">
            <a:extLst>
              <a:ext uri="{FF2B5EF4-FFF2-40B4-BE49-F238E27FC236}">
                <a16:creationId xmlns:a16="http://schemas.microsoft.com/office/drawing/2014/main" id="{8F1E0CEB-19E1-04B3-9485-CB612EB31BBA}"/>
              </a:ext>
            </a:extLst>
          </p:cNvPr>
          <p:cNvPicPr>
            <a:picLocks noChangeAspect="1"/>
          </p:cNvPicPr>
          <p:nvPr/>
        </p:nvPicPr>
        <p:blipFill>
          <a:blip r:embed="rId3"/>
          <a:stretch>
            <a:fillRect/>
          </a:stretch>
        </p:blipFill>
        <p:spPr>
          <a:xfrm>
            <a:off x="2984797" y="1097280"/>
            <a:ext cx="6049385" cy="4663440"/>
          </a:xfrm>
          <a:prstGeom prst="rect">
            <a:avLst/>
          </a:prstGeom>
        </p:spPr>
      </p:pic>
      <p:sp>
        <p:nvSpPr>
          <p:cNvPr id="5" name="TextBox 4">
            <a:extLst>
              <a:ext uri="{FF2B5EF4-FFF2-40B4-BE49-F238E27FC236}">
                <a16:creationId xmlns:a16="http://schemas.microsoft.com/office/drawing/2014/main" id="{29F18CE1-8B36-37B7-6E44-CBDDB4C406FD}"/>
              </a:ext>
            </a:extLst>
          </p:cNvPr>
          <p:cNvSpPr txBox="1"/>
          <p:nvPr/>
        </p:nvSpPr>
        <p:spPr>
          <a:xfrm>
            <a:off x="250054" y="5760720"/>
            <a:ext cx="8948692" cy="646331"/>
          </a:xfrm>
          <a:prstGeom prst="rect">
            <a:avLst/>
          </a:prstGeom>
          <a:noFill/>
        </p:spPr>
        <p:txBody>
          <a:bodyPr wrap="square" rtlCol="0">
            <a:spAutoFit/>
          </a:bodyPr>
          <a:lstStyle/>
          <a:p>
            <a:r>
              <a:rPr lang="en-US" dirty="0"/>
              <a:t> </a:t>
            </a:r>
            <a:r>
              <a:rPr lang="en-US" dirty="0">
                <a:solidFill>
                  <a:srgbClr val="3B3C3E"/>
                </a:solidFill>
                <a:latin typeface="Georgia" panose="02040502050405020303" pitchFamily="18" charset="0"/>
                <a:cs typeface="Arial"/>
              </a:rPr>
              <a:t>Note: Learner is a model, like logistic regression. When we give a Learner a class-labeled dataset, the learner will return a classifier.</a:t>
            </a:r>
          </a:p>
        </p:txBody>
      </p:sp>
    </p:spTree>
    <p:extLst>
      <p:ext uri="{BB962C8B-B14F-4D97-AF65-F5344CB8AC3E}">
        <p14:creationId xmlns:p14="http://schemas.microsoft.com/office/powerpoint/2010/main" val="20231538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CD0BF-8C04-9AA9-F64B-EA46306B9E8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006C07-D052-7ED8-B3B4-E631B1E2537D}"/>
              </a:ext>
            </a:extLst>
          </p:cNvPr>
          <p:cNvSpPr>
            <a:spLocks noGrp="1"/>
          </p:cNvSpPr>
          <p:nvPr>
            <p:ph idx="1"/>
          </p:nvPr>
        </p:nvSpPr>
        <p:spPr>
          <a:xfrm>
            <a:off x="200025" y="1264602"/>
            <a:ext cx="8943975" cy="4309746"/>
          </a:xfrm>
        </p:spPr>
        <p:txBody>
          <a:bodyPr/>
          <a:lstStyle/>
          <a:p>
            <a:pPr lvl="1"/>
            <a:r>
              <a:rPr lang="en-US" altLang="zh-CN" sz="2000" dirty="0"/>
              <a:t>Add-on -&gt; Add more… -&gt;Install </a:t>
            </a:r>
            <a:r>
              <a:rPr lang="en-US" altLang="zh-CN" sz="2000" dirty="0" err="1"/>
              <a:t>xgboost</a:t>
            </a:r>
            <a:r>
              <a:rPr lang="en-US" altLang="zh-CN" sz="2000" dirty="0"/>
              <a:t> package</a:t>
            </a:r>
          </a:p>
          <a:p>
            <a:pPr lvl="1"/>
            <a:endParaRPr lang="en-US" altLang="zh-CN" dirty="0"/>
          </a:p>
          <a:p>
            <a:pPr lvl="1"/>
            <a:endParaRPr lang="en-US" dirty="0"/>
          </a:p>
        </p:txBody>
      </p:sp>
      <p:sp>
        <p:nvSpPr>
          <p:cNvPr id="4" name="Title 1">
            <a:extLst>
              <a:ext uri="{FF2B5EF4-FFF2-40B4-BE49-F238E27FC236}">
                <a16:creationId xmlns:a16="http://schemas.microsoft.com/office/drawing/2014/main" id="{A5F41251-24B0-484B-5613-106007775EC0}"/>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sp>
        <p:nvSpPr>
          <p:cNvPr id="8" name="Title 7">
            <a:extLst>
              <a:ext uri="{FF2B5EF4-FFF2-40B4-BE49-F238E27FC236}">
                <a16:creationId xmlns:a16="http://schemas.microsoft.com/office/drawing/2014/main" id="{80371561-6E71-B2B8-5D50-CF2A26B72652}"/>
              </a:ext>
            </a:extLst>
          </p:cNvPr>
          <p:cNvSpPr>
            <a:spLocks noGrp="1"/>
          </p:cNvSpPr>
          <p:nvPr>
            <p:ph type="title"/>
          </p:nvPr>
        </p:nvSpPr>
        <p:spPr/>
        <p:txBody>
          <a:bodyPr>
            <a:noAutofit/>
          </a:bodyPr>
          <a:lstStyle/>
          <a:p>
            <a:r>
              <a:rPr lang="en-US" sz="3200" dirty="0"/>
              <a:t>Install a Python Package in Orange3</a:t>
            </a:r>
          </a:p>
        </p:txBody>
      </p:sp>
      <p:pic>
        <p:nvPicPr>
          <p:cNvPr id="10" name="Picture 9">
            <a:extLst>
              <a:ext uri="{FF2B5EF4-FFF2-40B4-BE49-F238E27FC236}">
                <a16:creationId xmlns:a16="http://schemas.microsoft.com/office/drawing/2014/main" id="{3CFE1E73-2A9C-FB97-09C3-74FFC81D18A1}"/>
              </a:ext>
            </a:extLst>
          </p:cNvPr>
          <p:cNvPicPr>
            <a:picLocks noChangeAspect="1"/>
          </p:cNvPicPr>
          <p:nvPr/>
        </p:nvPicPr>
        <p:blipFill>
          <a:blip r:embed="rId3"/>
          <a:stretch>
            <a:fillRect/>
          </a:stretch>
        </p:blipFill>
        <p:spPr>
          <a:xfrm>
            <a:off x="58935" y="1923957"/>
            <a:ext cx="4513065" cy="4023360"/>
          </a:xfrm>
          <a:prstGeom prst="rect">
            <a:avLst/>
          </a:prstGeom>
        </p:spPr>
      </p:pic>
      <p:pic>
        <p:nvPicPr>
          <p:cNvPr id="12" name="Picture 11">
            <a:extLst>
              <a:ext uri="{FF2B5EF4-FFF2-40B4-BE49-F238E27FC236}">
                <a16:creationId xmlns:a16="http://schemas.microsoft.com/office/drawing/2014/main" id="{EFC550F5-9AFB-A154-537E-CC95C3A7455A}"/>
              </a:ext>
            </a:extLst>
          </p:cNvPr>
          <p:cNvPicPr>
            <a:picLocks noChangeAspect="1"/>
          </p:cNvPicPr>
          <p:nvPr/>
        </p:nvPicPr>
        <p:blipFill>
          <a:blip r:embed="rId4"/>
          <a:stretch>
            <a:fillRect/>
          </a:stretch>
        </p:blipFill>
        <p:spPr>
          <a:xfrm>
            <a:off x="4602997" y="1923957"/>
            <a:ext cx="4510005" cy="4114800"/>
          </a:xfrm>
          <a:prstGeom prst="rect">
            <a:avLst/>
          </a:prstGeom>
        </p:spPr>
      </p:pic>
    </p:spTree>
    <p:extLst>
      <p:ext uri="{BB962C8B-B14F-4D97-AF65-F5344CB8AC3E}">
        <p14:creationId xmlns:p14="http://schemas.microsoft.com/office/powerpoint/2010/main" val="4691887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F9B82-C095-5212-1E32-A9C4C3C5A4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E8518E-E92B-523F-DE8F-FF71BAA6B067}"/>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Hyperparameter Tuning-</a:t>
            </a:r>
            <a:r>
              <a:rPr lang="en-US" sz="3600" dirty="0" err="1"/>
              <a:t>GridSearch</a:t>
            </a:r>
            <a:endParaRPr lang="en-US" sz="3600" dirty="0"/>
          </a:p>
        </p:txBody>
      </p:sp>
      <p:sp>
        <p:nvSpPr>
          <p:cNvPr id="3" name="Content Placeholder 2">
            <a:extLst>
              <a:ext uri="{FF2B5EF4-FFF2-40B4-BE49-F238E27FC236}">
                <a16:creationId xmlns:a16="http://schemas.microsoft.com/office/drawing/2014/main" id="{28EFA0BD-6C15-40E8-BBF9-93C99B324F07}"/>
              </a:ext>
            </a:extLst>
          </p:cNvPr>
          <p:cNvSpPr>
            <a:spLocks noGrp="1"/>
          </p:cNvSpPr>
          <p:nvPr>
            <p:ph idx="1"/>
          </p:nvPr>
        </p:nvSpPr>
        <p:spPr>
          <a:xfrm>
            <a:off x="200025" y="1048385"/>
            <a:ext cx="8943975" cy="4525963"/>
          </a:xfrm>
        </p:spPr>
        <p:txBody>
          <a:bodyPr/>
          <a:lstStyle/>
          <a:p>
            <a:pPr lvl="1"/>
            <a:r>
              <a:rPr lang="en-US" altLang="zh-CN" sz="2000" dirty="0" err="1"/>
              <a:t>Sklearn</a:t>
            </a:r>
            <a:r>
              <a:rPr lang="en-US" altLang="zh-CN" sz="2000" dirty="0"/>
              <a:t> – </a:t>
            </a:r>
            <a:r>
              <a:rPr lang="en-US" sz="2000" dirty="0" err="1"/>
              <a:t>GridSearchCV</a:t>
            </a:r>
            <a:r>
              <a:rPr lang="en-US" sz="2000" dirty="0"/>
              <a:t> to tune </a:t>
            </a:r>
            <a:r>
              <a:rPr lang="en-US" sz="2000" dirty="0" err="1"/>
              <a:t>xgboost</a:t>
            </a:r>
            <a:r>
              <a:rPr lang="en-US" sz="2000" dirty="0"/>
              <a:t> model</a:t>
            </a:r>
          </a:p>
          <a:p>
            <a:pPr marL="457200" lvl="1" indent="0">
              <a:buNone/>
            </a:pPr>
            <a:endParaRPr lang="en-US" altLang="zh-CN" sz="2000" dirty="0"/>
          </a:p>
          <a:p>
            <a:pPr lvl="1"/>
            <a:endParaRPr lang="en-US" altLang="zh-CN" sz="2000" dirty="0"/>
          </a:p>
          <a:p>
            <a:pPr marL="457200" lvl="1" indent="0">
              <a:buNone/>
            </a:pPr>
            <a:endParaRPr lang="en-US" altLang="zh-CN" sz="2000" dirty="0"/>
          </a:p>
          <a:p>
            <a:pPr lvl="1"/>
            <a:endParaRPr lang="en-US" altLang="zh-CN" dirty="0"/>
          </a:p>
          <a:p>
            <a:pPr lvl="1"/>
            <a:endParaRPr lang="en-US" dirty="0"/>
          </a:p>
        </p:txBody>
      </p:sp>
      <p:sp>
        <p:nvSpPr>
          <p:cNvPr id="4" name="Title 1">
            <a:extLst>
              <a:ext uri="{FF2B5EF4-FFF2-40B4-BE49-F238E27FC236}">
                <a16:creationId xmlns:a16="http://schemas.microsoft.com/office/drawing/2014/main" id="{E545B35F-A2E0-AB2A-16FA-DE4F13653B6C}"/>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8" name="Picture 7">
            <a:extLst>
              <a:ext uri="{FF2B5EF4-FFF2-40B4-BE49-F238E27FC236}">
                <a16:creationId xmlns:a16="http://schemas.microsoft.com/office/drawing/2014/main" id="{947922A3-82F9-9F61-B286-0126B1506666}"/>
              </a:ext>
            </a:extLst>
          </p:cNvPr>
          <p:cNvPicPr>
            <a:picLocks noChangeAspect="1"/>
          </p:cNvPicPr>
          <p:nvPr/>
        </p:nvPicPr>
        <p:blipFill>
          <a:blip r:embed="rId3"/>
          <a:stretch>
            <a:fillRect/>
          </a:stretch>
        </p:blipFill>
        <p:spPr>
          <a:xfrm>
            <a:off x="2816907" y="1536826"/>
            <a:ext cx="6086800" cy="4525964"/>
          </a:xfrm>
          <a:prstGeom prst="rect">
            <a:avLst/>
          </a:prstGeom>
        </p:spPr>
      </p:pic>
      <p:pic>
        <p:nvPicPr>
          <p:cNvPr id="5" name="Picture 4">
            <a:extLst>
              <a:ext uri="{FF2B5EF4-FFF2-40B4-BE49-F238E27FC236}">
                <a16:creationId xmlns:a16="http://schemas.microsoft.com/office/drawing/2014/main" id="{87AD4F20-C794-B3EA-3806-2A572F2278F2}"/>
              </a:ext>
            </a:extLst>
          </p:cNvPr>
          <p:cNvPicPr>
            <a:picLocks noChangeAspect="1"/>
          </p:cNvPicPr>
          <p:nvPr/>
        </p:nvPicPr>
        <p:blipFill>
          <a:blip r:embed="rId4"/>
          <a:stretch>
            <a:fillRect/>
          </a:stretch>
        </p:blipFill>
        <p:spPr>
          <a:xfrm>
            <a:off x="200025" y="1543018"/>
            <a:ext cx="2376589" cy="4658984"/>
          </a:xfrm>
          <a:prstGeom prst="rect">
            <a:avLst/>
          </a:prstGeom>
        </p:spPr>
      </p:pic>
    </p:spTree>
    <p:extLst>
      <p:ext uri="{BB962C8B-B14F-4D97-AF65-F5344CB8AC3E}">
        <p14:creationId xmlns:p14="http://schemas.microsoft.com/office/powerpoint/2010/main" val="23079288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89A38C-B67A-389F-F197-24948E0093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E60A9E-90BD-015C-6284-3DBB63062858}"/>
              </a:ext>
            </a:extLst>
          </p:cNvPr>
          <p:cNvSpPr>
            <a:spLocks noGrp="1"/>
          </p:cNvSpPr>
          <p:nvPr>
            <p:ph type="title"/>
          </p:nvPr>
        </p:nvSpPr>
        <p:spPr>
          <a:xfrm>
            <a:off x="415873" y="-42474"/>
            <a:ext cx="8229600" cy="1143000"/>
          </a:xfrm>
        </p:spPr>
        <p:txBody>
          <a:bodyPr>
            <a:normAutofit fontScale="90000"/>
          </a:bodyPr>
          <a:lstStyle/>
          <a:p>
            <a:r>
              <a:rPr lang="en-US" sz="3600" dirty="0"/>
              <a:t>Make Predictions Using Scoring Data</a:t>
            </a:r>
          </a:p>
        </p:txBody>
      </p:sp>
      <p:sp>
        <p:nvSpPr>
          <p:cNvPr id="3" name="Content Placeholder 2">
            <a:extLst>
              <a:ext uri="{FF2B5EF4-FFF2-40B4-BE49-F238E27FC236}">
                <a16:creationId xmlns:a16="http://schemas.microsoft.com/office/drawing/2014/main" id="{CE1E7882-7A40-FBB1-E864-EA9B3B183E05}"/>
              </a:ext>
            </a:extLst>
          </p:cNvPr>
          <p:cNvSpPr>
            <a:spLocks noGrp="1"/>
          </p:cNvSpPr>
          <p:nvPr>
            <p:ph idx="1"/>
          </p:nvPr>
        </p:nvSpPr>
        <p:spPr>
          <a:xfrm>
            <a:off x="200025" y="904875"/>
            <a:ext cx="8943975" cy="4669473"/>
          </a:xfrm>
        </p:spPr>
        <p:txBody>
          <a:bodyPr/>
          <a:lstStyle/>
          <a:p>
            <a:pPr marL="457200" lvl="1" indent="0">
              <a:buNone/>
            </a:pPr>
            <a:r>
              <a:rPr lang="en-US" altLang="zh-CN" sz="2000" dirty="0"/>
              <a:t>Two ways to make a prediction</a:t>
            </a:r>
          </a:p>
          <a:p>
            <a:pPr marL="914400" lvl="1" indent="-457200">
              <a:buAutoNum type="arabicPeriod"/>
            </a:pPr>
            <a:r>
              <a:rPr lang="en-US" altLang="zh-CN" sz="2000" dirty="0"/>
              <a:t>Save the best model, then load the model and make predictions </a:t>
            </a:r>
          </a:p>
          <a:p>
            <a:pPr marL="914400" lvl="1" indent="-457200">
              <a:buFont typeface="Arial"/>
              <a:buAutoNum type="arabicPeriod"/>
            </a:pPr>
            <a:r>
              <a:rPr lang="en-US" altLang="zh-CN" sz="2000" dirty="0"/>
              <a:t>Use the best model and make prediction directly – See Regression</a:t>
            </a:r>
          </a:p>
          <a:p>
            <a:pPr marL="914400" lvl="1" indent="-457200">
              <a:buAutoNum type="arabicPeriod"/>
            </a:pPr>
            <a:endParaRPr lang="en-US" altLang="zh-CN" sz="2000" dirty="0"/>
          </a:p>
          <a:p>
            <a:pPr lvl="1"/>
            <a:endParaRPr lang="en-US" altLang="zh-CN" dirty="0"/>
          </a:p>
          <a:p>
            <a:pPr lvl="1"/>
            <a:endParaRPr lang="en-US" dirty="0"/>
          </a:p>
        </p:txBody>
      </p:sp>
      <p:sp>
        <p:nvSpPr>
          <p:cNvPr id="4" name="Title 1">
            <a:extLst>
              <a:ext uri="{FF2B5EF4-FFF2-40B4-BE49-F238E27FC236}">
                <a16:creationId xmlns:a16="http://schemas.microsoft.com/office/drawing/2014/main" id="{C94591F9-8BDB-6ECD-71C6-B9346F87FF90}"/>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8" name="Picture 7">
            <a:extLst>
              <a:ext uri="{FF2B5EF4-FFF2-40B4-BE49-F238E27FC236}">
                <a16:creationId xmlns:a16="http://schemas.microsoft.com/office/drawing/2014/main" id="{6F3755E9-9DDE-6D3F-C4E6-E97B14F573C1}"/>
              </a:ext>
            </a:extLst>
          </p:cNvPr>
          <p:cNvPicPr>
            <a:picLocks noChangeAspect="1"/>
          </p:cNvPicPr>
          <p:nvPr/>
        </p:nvPicPr>
        <p:blipFill>
          <a:blip r:embed="rId3"/>
          <a:srcRect l="4853" t="12380" b="77"/>
          <a:stretch/>
        </p:blipFill>
        <p:spPr>
          <a:xfrm>
            <a:off x="284214" y="2017117"/>
            <a:ext cx="8775596" cy="2237990"/>
          </a:xfrm>
          <a:prstGeom prst="rect">
            <a:avLst/>
          </a:prstGeom>
        </p:spPr>
      </p:pic>
      <p:pic>
        <p:nvPicPr>
          <p:cNvPr id="10" name="Picture 9">
            <a:extLst>
              <a:ext uri="{FF2B5EF4-FFF2-40B4-BE49-F238E27FC236}">
                <a16:creationId xmlns:a16="http://schemas.microsoft.com/office/drawing/2014/main" id="{D2DB3037-2581-C68E-555F-B05BBD242B2C}"/>
              </a:ext>
            </a:extLst>
          </p:cNvPr>
          <p:cNvPicPr>
            <a:picLocks noChangeAspect="1"/>
          </p:cNvPicPr>
          <p:nvPr/>
        </p:nvPicPr>
        <p:blipFill>
          <a:blip r:embed="rId4"/>
          <a:stretch>
            <a:fillRect/>
          </a:stretch>
        </p:blipFill>
        <p:spPr>
          <a:xfrm>
            <a:off x="82654" y="3857625"/>
            <a:ext cx="9144000" cy="2696260"/>
          </a:xfrm>
          <a:prstGeom prst="rect">
            <a:avLst/>
          </a:prstGeom>
        </p:spPr>
      </p:pic>
    </p:spTree>
    <p:extLst>
      <p:ext uri="{BB962C8B-B14F-4D97-AF65-F5344CB8AC3E}">
        <p14:creationId xmlns:p14="http://schemas.microsoft.com/office/powerpoint/2010/main" val="40729923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DA19C-97AF-F29A-0AB0-9CCCA93D4D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26D954-1BE1-C377-4AE9-5E092C4BC089}"/>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Example 2: Numeric Target </a:t>
            </a:r>
            <a:br>
              <a:rPr lang="en-US" altLang="zh-CN" sz="3600" dirty="0"/>
            </a:br>
            <a:endParaRPr lang="en-US" sz="3600" dirty="0"/>
          </a:p>
        </p:txBody>
      </p:sp>
      <p:sp>
        <p:nvSpPr>
          <p:cNvPr id="3" name="Content Placeholder 2">
            <a:extLst>
              <a:ext uri="{FF2B5EF4-FFF2-40B4-BE49-F238E27FC236}">
                <a16:creationId xmlns:a16="http://schemas.microsoft.com/office/drawing/2014/main" id="{B4CED2DD-F42A-0301-ABF4-BCEA312A49E1}"/>
              </a:ext>
            </a:extLst>
          </p:cNvPr>
          <p:cNvSpPr>
            <a:spLocks noGrp="1"/>
          </p:cNvSpPr>
          <p:nvPr>
            <p:ph idx="1"/>
          </p:nvPr>
        </p:nvSpPr>
        <p:spPr>
          <a:xfrm>
            <a:off x="200025" y="1048385"/>
            <a:ext cx="8943975" cy="4525963"/>
          </a:xfrm>
        </p:spPr>
        <p:txBody>
          <a:bodyPr/>
          <a:lstStyle/>
          <a:p>
            <a:pPr lvl="1"/>
            <a:r>
              <a:rPr lang="en-US" altLang="zh-CN" sz="2000" dirty="0">
                <a:latin typeface="Georgia" panose="02040502050405020303" pitchFamily="18" charset="0"/>
              </a:rPr>
              <a:t>Set </a:t>
            </a:r>
            <a:r>
              <a:rPr lang="en-US" altLang="zh-CN" sz="2000" b="1" dirty="0" err="1">
                <a:latin typeface="Georgia" panose="02040502050405020303" pitchFamily="18" charset="0"/>
              </a:rPr>
              <a:t>area_mean</a:t>
            </a:r>
            <a:r>
              <a:rPr lang="en-US" altLang="zh-CN" sz="2000" b="1" dirty="0">
                <a:latin typeface="Georgia" panose="02040502050405020303" pitchFamily="18" charset="0"/>
              </a:rPr>
              <a:t> </a:t>
            </a:r>
            <a:r>
              <a:rPr lang="en-US" altLang="zh-CN" sz="2000" dirty="0">
                <a:latin typeface="Georgia" panose="02040502050405020303" pitchFamily="18" charset="0"/>
              </a:rPr>
              <a:t>as target variable (y). </a:t>
            </a:r>
          </a:p>
          <a:p>
            <a:pPr lvl="1"/>
            <a:endParaRPr lang="en-US" altLang="zh-CN" sz="2000" dirty="0">
              <a:latin typeface="Georgia" panose="02040502050405020303" pitchFamily="18" charset="0"/>
            </a:endParaRPr>
          </a:p>
          <a:p>
            <a:pPr lvl="1"/>
            <a:endParaRPr lang="en-US" altLang="zh-CN" dirty="0"/>
          </a:p>
          <a:p>
            <a:pPr lvl="1"/>
            <a:endParaRPr lang="en-US" dirty="0"/>
          </a:p>
        </p:txBody>
      </p:sp>
      <p:sp>
        <p:nvSpPr>
          <p:cNvPr id="4" name="Title 1">
            <a:extLst>
              <a:ext uri="{FF2B5EF4-FFF2-40B4-BE49-F238E27FC236}">
                <a16:creationId xmlns:a16="http://schemas.microsoft.com/office/drawing/2014/main" id="{6EF0F401-3267-154B-6ADB-B1EFE522D0BB}"/>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7" name="Picture 6">
            <a:extLst>
              <a:ext uri="{FF2B5EF4-FFF2-40B4-BE49-F238E27FC236}">
                <a16:creationId xmlns:a16="http://schemas.microsoft.com/office/drawing/2014/main" id="{DF8A2A8D-1C12-F7D8-95BB-EECA907D5706}"/>
              </a:ext>
            </a:extLst>
          </p:cNvPr>
          <p:cNvPicPr>
            <a:picLocks noChangeAspect="1"/>
          </p:cNvPicPr>
          <p:nvPr/>
        </p:nvPicPr>
        <p:blipFill>
          <a:blip r:embed="rId3"/>
          <a:stretch>
            <a:fillRect/>
          </a:stretch>
        </p:blipFill>
        <p:spPr>
          <a:xfrm>
            <a:off x="5312258" y="1264602"/>
            <a:ext cx="3707872" cy="4937760"/>
          </a:xfrm>
          <a:prstGeom prst="rect">
            <a:avLst/>
          </a:prstGeom>
        </p:spPr>
      </p:pic>
      <p:pic>
        <p:nvPicPr>
          <p:cNvPr id="10" name="Picture 9">
            <a:extLst>
              <a:ext uri="{FF2B5EF4-FFF2-40B4-BE49-F238E27FC236}">
                <a16:creationId xmlns:a16="http://schemas.microsoft.com/office/drawing/2014/main" id="{A3294430-93EE-07BD-4AF5-C17DB6414E90}"/>
              </a:ext>
            </a:extLst>
          </p:cNvPr>
          <p:cNvPicPr>
            <a:picLocks noChangeAspect="1"/>
          </p:cNvPicPr>
          <p:nvPr/>
        </p:nvPicPr>
        <p:blipFill>
          <a:blip r:embed="rId4"/>
          <a:srcRect l="3563" r="7212"/>
          <a:stretch/>
        </p:blipFill>
        <p:spPr>
          <a:xfrm>
            <a:off x="19095" y="1774515"/>
            <a:ext cx="5028917" cy="4389120"/>
          </a:xfrm>
          <a:prstGeom prst="rect">
            <a:avLst/>
          </a:prstGeom>
        </p:spPr>
      </p:pic>
    </p:spTree>
    <p:extLst>
      <p:ext uri="{BB962C8B-B14F-4D97-AF65-F5344CB8AC3E}">
        <p14:creationId xmlns:p14="http://schemas.microsoft.com/office/powerpoint/2010/main" val="1076965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36F18-3C89-224C-E087-5F7F177FA2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EBDAD8-C5B3-3301-92B7-ADCE0DC72DF2}"/>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Correlations</a:t>
            </a:r>
            <a:br>
              <a:rPr lang="en-US" altLang="zh-CN" sz="3600" dirty="0"/>
            </a:br>
            <a:endParaRPr lang="en-US" sz="3600" dirty="0"/>
          </a:p>
        </p:txBody>
      </p:sp>
      <p:sp>
        <p:nvSpPr>
          <p:cNvPr id="3" name="Content Placeholder 2">
            <a:extLst>
              <a:ext uri="{FF2B5EF4-FFF2-40B4-BE49-F238E27FC236}">
                <a16:creationId xmlns:a16="http://schemas.microsoft.com/office/drawing/2014/main" id="{634AF071-E399-8B93-9514-5AA82DD945AB}"/>
              </a:ext>
            </a:extLst>
          </p:cNvPr>
          <p:cNvSpPr>
            <a:spLocks noGrp="1"/>
          </p:cNvSpPr>
          <p:nvPr>
            <p:ph idx="1"/>
          </p:nvPr>
        </p:nvSpPr>
        <p:spPr>
          <a:xfrm>
            <a:off x="200025" y="1048385"/>
            <a:ext cx="8943975" cy="4525963"/>
          </a:xfrm>
        </p:spPr>
        <p:txBody>
          <a:bodyPr/>
          <a:lstStyle/>
          <a:p>
            <a:pPr lvl="1"/>
            <a:r>
              <a:rPr lang="en-US" altLang="zh-CN" sz="2000" dirty="0"/>
              <a:t>Show Pearson or Spearman correlation with </a:t>
            </a:r>
            <a:r>
              <a:rPr lang="en-US" altLang="zh-CN" sz="2000" dirty="0" err="1"/>
              <a:t>area_mean</a:t>
            </a:r>
            <a:r>
              <a:rPr lang="en-US" altLang="zh-CN" sz="2000" dirty="0"/>
              <a:t>. You can also pick the other variables for correlations, e.g. </a:t>
            </a:r>
            <a:r>
              <a:rPr lang="en-US" altLang="zh-CN" sz="2000" dirty="0" err="1"/>
              <a:t>area_worst</a:t>
            </a:r>
            <a:r>
              <a:rPr lang="en-US" altLang="zh-CN" sz="2000" dirty="0"/>
              <a:t>.</a:t>
            </a:r>
          </a:p>
          <a:p>
            <a:pPr lvl="1"/>
            <a:r>
              <a:rPr lang="en-US" altLang="zh-CN" sz="2000" dirty="0"/>
              <a:t>Click </a:t>
            </a:r>
            <a:r>
              <a:rPr lang="en-US" altLang="zh-CN" sz="2000" b="1" dirty="0"/>
              <a:t>report</a:t>
            </a:r>
            <a:r>
              <a:rPr lang="en-US" altLang="zh-CN" sz="2000" dirty="0"/>
              <a:t> to save the output</a:t>
            </a:r>
          </a:p>
          <a:p>
            <a:pPr lvl="1"/>
            <a:endParaRPr lang="en-US" altLang="zh-CN" sz="2000" dirty="0"/>
          </a:p>
          <a:p>
            <a:pPr lvl="1"/>
            <a:endParaRPr lang="en-US" altLang="zh-CN" dirty="0"/>
          </a:p>
          <a:p>
            <a:pPr lvl="1"/>
            <a:endParaRPr lang="en-US" dirty="0"/>
          </a:p>
        </p:txBody>
      </p:sp>
      <p:sp>
        <p:nvSpPr>
          <p:cNvPr id="4" name="Title 1">
            <a:extLst>
              <a:ext uri="{FF2B5EF4-FFF2-40B4-BE49-F238E27FC236}">
                <a16:creationId xmlns:a16="http://schemas.microsoft.com/office/drawing/2014/main" id="{A91A8392-9AB9-A14D-ECE7-1E53E1FD3B4A}"/>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6" name="Picture 5">
            <a:extLst>
              <a:ext uri="{FF2B5EF4-FFF2-40B4-BE49-F238E27FC236}">
                <a16:creationId xmlns:a16="http://schemas.microsoft.com/office/drawing/2014/main" id="{E0CFE968-0EA2-1304-5D46-252627E97805}"/>
              </a:ext>
            </a:extLst>
          </p:cNvPr>
          <p:cNvPicPr>
            <a:picLocks noChangeAspect="1"/>
          </p:cNvPicPr>
          <p:nvPr/>
        </p:nvPicPr>
        <p:blipFill>
          <a:blip r:embed="rId3"/>
          <a:stretch>
            <a:fillRect/>
          </a:stretch>
        </p:blipFill>
        <p:spPr>
          <a:xfrm>
            <a:off x="2172586" y="2191385"/>
            <a:ext cx="6962907" cy="4297680"/>
          </a:xfrm>
          <a:prstGeom prst="rect">
            <a:avLst/>
          </a:prstGeom>
        </p:spPr>
      </p:pic>
    </p:spTree>
    <p:extLst>
      <p:ext uri="{BB962C8B-B14F-4D97-AF65-F5344CB8AC3E}">
        <p14:creationId xmlns:p14="http://schemas.microsoft.com/office/powerpoint/2010/main" val="34499289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BA239-CEBE-9EA0-8974-C4A971C0A8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A6C3F9-36E9-29CC-D08B-DA69525F5B9D}"/>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Fit </a:t>
            </a:r>
            <a:r>
              <a:rPr lang="en-US" altLang="zh-CN" sz="3600" dirty="0"/>
              <a:t>a </a:t>
            </a:r>
            <a:r>
              <a:rPr lang="en-US" sz="3600" dirty="0"/>
              <a:t>Regression Model</a:t>
            </a:r>
            <a:br>
              <a:rPr lang="en-US" altLang="zh-CN" sz="3600" dirty="0"/>
            </a:br>
            <a:endParaRPr lang="en-US" sz="3600" dirty="0"/>
          </a:p>
        </p:txBody>
      </p:sp>
      <p:sp>
        <p:nvSpPr>
          <p:cNvPr id="3" name="Content Placeholder 2">
            <a:extLst>
              <a:ext uri="{FF2B5EF4-FFF2-40B4-BE49-F238E27FC236}">
                <a16:creationId xmlns:a16="http://schemas.microsoft.com/office/drawing/2014/main" id="{7A650E92-BEA9-0C13-4677-C26363695106}"/>
              </a:ext>
            </a:extLst>
          </p:cNvPr>
          <p:cNvSpPr>
            <a:spLocks noGrp="1"/>
          </p:cNvSpPr>
          <p:nvPr>
            <p:ph idx="1"/>
          </p:nvPr>
        </p:nvSpPr>
        <p:spPr>
          <a:xfrm>
            <a:off x="200026" y="1048385"/>
            <a:ext cx="4123400" cy="4525963"/>
          </a:xfrm>
        </p:spPr>
        <p:txBody>
          <a:bodyPr>
            <a:normAutofit/>
          </a:bodyPr>
          <a:lstStyle/>
          <a:p>
            <a:pPr lvl="1"/>
            <a:r>
              <a:rPr lang="en-US" altLang="zh-CN" sz="2000" dirty="0">
                <a:latin typeface="Georgia" panose="02040502050405020303" pitchFamily="18" charset="0"/>
              </a:rPr>
              <a:t>Fit a regression model with options</a:t>
            </a:r>
          </a:p>
          <a:p>
            <a:pPr lvl="1"/>
            <a:r>
              <a:rPr lang="en-US" altLang="zh-CN" sz="2000" dirty="0">
                <a:latin typeface="Georgia" panose="02040502050405020303" pitchFamily="18" charset="0"/>
              </a:rPr>
              <a:t>Parameters: Fit intercept. </a:t>
            </a:r>
          </a:p>
          <a:p>
            <a:pPr marL="457200" lvl="1" indent="0">
              <a:buNone/>
            </a:pPr>
            <a:r>
              <a:rPr lang="en-US" altLang="zh-CN" sz="1800" dirty="0">
                <a:latin typeface="Georgia" panose="02040502050405020303" pitchFamily="18" charset="0"/>
              </a:rPr>
              <a:t>    Unchecking the option forces the intercept to 0.</a:t>
            </a:r>
          </a:p>
          <a:p>
            <a:pPr lvl="1"/>
            <a:r>
              <a:rPr lang="en-US" altLang="zh-CN" sz="2000" dirty="0">
                <a:latin typeface="Georgia" panose="02040502050405020303" pitchFamily="18" charset="0"/>
              </a:rPr>
              <a:t>Choose a model to train:</a:t>
            </a:r>
          </a:p>
          <a:p>
            <a:pPr lvl="2"/>
            <a:r>
              <a:rPr lang="en-US" altLang="zh-CN" sz="1600" dirty="0">
                <a:latin typeface="Georgia" panose="02040502050405020303" pitchFamily="18" charset="0"/>
              </a:rPr>
              <a:t>no regularization</a:t>
            </a:r>
          </a:p>
          <a:p>
            <a:pPr lvl="2"/>
            <a:r>
              <a:rPr lang="en-US" altLang="zh-CN" sz="1600" dirty="0">
                <a:latin typeface="Georgia" panose="02040502050405020303" pitchFamily="18" charset="0"/>
              </a:rPr>
              <a:t>a Ridge regularization (L2-norm penalty)</a:t>
            </a:r>
          </a:p>
          <a:p>
            <a:pPr lvl="2"/>
            <a:r>
              <a:rPr lang="en-US" altLang="zh-CN" sz="1600" dirty="0">
                <a:latin typeface="Georgia" panose="02040502050405020303" pitchFamily="18" charset="0"/>
              </a:rPr>
              <a:t>a Lasso bound (L1-norm penalty)</a:t>
            </a:r>
          </a:p>
          <a:p>
            <a:pPr lvl="2"/>
            <a:r>
              <a:rPr lang="en-US" altLang="zh-CN" sz="1600" dirty="0">
                <a:latin typeface="Georgia" panose="02040502050405020303" pitchFamily="18" charset="0"/>
              </a:rPr>
              <a:t>an Elastic net regularization</a:t>
            </a:r>
          </a:p>
          <a:p>
            <a:pPr lvl="1"/>
            <a:endParaRPr lang="en-US" altLang="zh-CN" sz="1800" dirty="0"/>
          </a:p>
          <a:p>
            <a:pPr marL="457200" lvl="1" indent="0">
              <a:buNone/>
            </a:pPr>
            <a:endParaRPr lang="en-US" altLang="zh-CN" sz="1800" dirty="0"/>
          </a:p>
          <a:p>
            <a:pPr lvl="1"/>
            <a:endParaRPr lang="en-US" altLang="zh-CN" sz="2000" dirty="0"/>
          </a:p>
          <a:p>
            <a:pPr lvl="1"/>
            <a:endParaRPr lang="en-US" dirty="0"/>
          </a:p>
        </p:txBody>
      </p:sp>
      <p:sp>
        <p:nvSpPr>
          <p:cNvPr id="4" name="Title 1">
            <a:extLst>
              <a:ext uri="{FF2B5EF4-FFF2-40B4-BE49-F238E27FC236}">
                <a16:creationId xmlns:a16="http://schemas.microsoft.com/office/drawing/2014/main" id="{CD400C8E-689D-3759-B96D-E1B108604E59}"/>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8" name="Picture 7">
            <a:extLst>
              <a:ext uri="{FF2B5EF4-FFF2-40B4-BE49-F238E27FC236}">
                <a16:creationId xmlns:a16="http://schemas.microsoft.com/office/drawing/2014/main" id="{8789E837-8F4D-1EBC-8555-BC6C369A3500}"/>
              </a:ext>
            </a:extLst>
          </p:cNvPr>
          <p:cNvPicPr>
            <a:picLocks noChangeAspect="1"/>
          </p:cNvPicPr>
          <p:nvPr/>
        </p:nvPicPr>
        <p:blipFill>
          <a:blip r:embed="rId3"/>
          <a:stretch>
            <a:fillRect/>
          </a:stretch>
        </p:blipFill>
        <p:spPr>
          <a:xfrm>
            <a:off x="4530673" y="932976"/>
            <a:ext cx="4503018" cy="5120640"/>
          </a:xfrm>
          <a:prstGeom prst="rect">
            <a:avLst/>
          </a:prstGeom>
        </p:spPr>
      </p:pic>
    </p:spTree>
    <p:extLst>
      <p:ext uri="{BB962C8B-B14F-4D97-AF65-F5344CB8AC3E}">
        <p14:creationId xmlns:p14="http://schemas.microsoft.com/office/powerpoint/2010/main" val="38284589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B19D6-36DE-0E1C-2E4C-F14D5CDDB2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0BEC49-E364-3C87-BAEB-40FBFB312172}"/>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Fit </a:t>
            </a:r>
            <a:r>
              <a:rPr lang="en-US" altLang="zh-CN" sz="3600" dirty="0"/>
              <a:t>a </a:t>
            </a:r>
            <a:r>
              <a:rPr lang="en-US" sz="3600" dirty="0"/>
              <a:t>Regression Model</a:t>
            </a:r>
            <a:br>
              <a:rPr lang="en-US" altLang="zh-CN" sz="3600" dirty="0"/>
            </a:br>
            <a:endParaRPr lang="en-US" sz="3600" dirty="0"/>
          </a:p>
        </p:txBody>
      </p:sp>
      <p:sp>
        <p:nvSpPr>
          <p:cNvPr id="3" name="Content Placeholder 2">
            <a:extLst>
              <a:ext uri="{FF2B5EF4-FFF2-40B4-BE49-F238E27FC236}">
                <a16:creationId xmlns:a16="http://schemas.microsoft.com/office/drawing/2014/main" id="{018EF959-02F6-030D-98DF-31082BBE32EE}"/>
              </a:ext>
            </a:extLst>
          </p:cNvPr>
          <p:cNvSpPr>
            <a:spLocks noGrp="1"/>
          </p:cNvSpPr>
          <p:nvPr>
            <p:ph idx="1"/>
          </p:nvPr>
        </p:nvSpPr>
        <p:spPr>
          <a:xfrm>
            <a:off x="-205298" y="1067435"/>
            <a:ext cx="5665066" cy="4525963"/>
          </a:xfrm>
        </p:spPr>
        <p:txBody>
          <a:bodyPr>
            <a:normAutofit/>
          </a:bodyPr>
          <a:lstStyle/>
          <a:p>
            <a:pPr lvl="1"/>
            <a:r>
              <a:rPr lang="en-US" altLang="zh-CN" sz="1800" b="1" dirty="0">
                <a:latin typeface="Georgia" panose="02040502050405020303" pitchFamily="18" charset="0"/>
              </a:rPr>
              <a:t>Data Table </a:t>
            </a:r>
            <a:r>
              <a:rPr lang="en-US" altLang="zh-CN" sz="1800" dirty="0">
                <a:latin typeface="Georgia" panose="02040502050405020303" pitchFamily="18" charset="0"/>
              </a:rPr>
              <a:t>to view coefficients</a:t>
            </a:r>
          </a:p>
          <a:p>
            <a:pPr lvl="1"/>
            <a:r>
              <a:rPr lang="en-US" altLang="zh-CN" sz="1800" b="1" dirty="0">
                <a:latin typeface="Georgia" panose="02040502050405020303" pitchFamily="18" charset="0"/>
              </a:rPr>
              <a:t>No p-values </a:t>
            </a:r>
            <a:r>
              <a:rPr lang="en-US" altLang="zh-CN" sz="1800" dirty="0">
                <a:latin typeface="Georgia" panose="02040502050405020303" pitchFamily="18" charset="0"/>
              </a:rPr>
              <a:t>for each variable</a:t>
            </a:r>
          </a:p>
          <a:p>
            <a:pPr lvl="1"/>
            <a:r>
              <a:rPr lang="en-US" altLang="zh-CN" sz="1800" b="1" dirty="0">
                <a:latin typeface="Georgia" panose="02040502050405020303" pitchFamily="18" charset="0"/>
              </a:rPr>
              <a:t>Test and score </a:t>
            </a:r>
            <a:r>
              <a:rPr lang="en-US" altLang="zh-CN" sz="1800" dirty="0">
                <a:latin typeface="Georgia" panose="02040502050405020303" pitchFamily="18" charset="0"/>
              </a:rPr>
              <a:t>to view MSE RMSE andR2</a:t>
            </a:r>
          </a:p>
          <a:p>
            <a:pPr lvl="1"/>
            <a:endParaRPr lang="en-US" altLang="zh-CN" sz="1800" dirty="0">
              <a:latin typeface="Georgia" panose="02040502050405020303" pitchFamily="18" charset="0"/>
            </a:endParaRPr>
          </a:p>
          <a:p>
            <a:pPr lvl="1"/>
            <a:endParaRPr lang="en-US" altLang="zh-CN" sz="1800" dirty="0"/>
          </a:p>
          <a:p>
            <a:pPr marL="457200" lvl="1" indent="0">
              <a:buNone/>
            </a:pPr>
            <a:endParaRPr lang="en-US" altLang="zh-CN" sz="1800" dirty="0"/>
          </a:p>
          <a:p>
            <a:pPr lvl="1"/>
            <a:endParaRPr lang="en-US" altLang="zh-CN" sz="2000" dirty="0"/>
          </a:p>
          <a:p>
            <a:pPr lvl="1"/>
            <a:endParaRPr lang="en-US" dirty="0"/>
          </a:p>
        </p:txBody>
      </p:sp>
      <p:sp>
        <p:nvSpPr>
          <p:cNvPr id="4" name="Title 1">
            <a:extLst>
              <a:ext uri="{FF2B5EF4-FFF2-40B4-BE49-F238E27FC236}">
                <a16:creationId xmlns:a16="http://schemas.microsoft.com/office/drawing/2014/main" id="{70A2C43E-EA91-377C-5078-24A3652DF129}"/>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12" name="Picture 11">
            <a:extLst>
              <a:ext uri="{FF2B5EF4-FFF2-40B4-BE49-F238E27FC236}">
                <a16:creationId xmlns:a16="http://schemas.microsoft.com/office/drawing/2014/main" id="{833DC7BD-8D4A-960A-827A-104DB65A82BE}"/>
              </a:ext>
            </a:extLst>
          </p:cNvPr>
          <p:cNvPicPr>
            <a:picLocks noChangeAspect="1"/>
          </p:cNvPicPr>
          <p:nvPr/>
        </p:nvPicPr>
        <p:blipFill>
          <a:blip r:embed="rId3"/>
          <a:stretch>
            <a:fillRect/>
          </a:stretch>
        </p:blipFill>
        <p:spPr>
          <a:xfrm>
            <a:off x="0" y="2651348"/>
            <a:ext cx="4867275" cy="2370550"/>
          </a:xfrm>
          <a:prstGeom prst="rect">
            <a:avLst/>
          </a:prstGeom>
        </p:spPr>
      </p:pic>
      <p:pic>
        <p:nvPicPr>
          <p:cNvPr id="9" name="Picture 8">
            <a:extLst>
              <a:ext uri="{FF2B5EF4-FFF2-40B4-BE49-F238E27FC236}">
                <a16:creationId xmlns:a16="http://schemas.microsoft.com/office/drawing/2014/main" id="{C74F8FEE-9926-D295-0DE6-7D5F160464B4}"/>
              </a:ext>
            </a:extLst>
          </p:cNvPr>
          <p:cNvPicPr>
            <a:picLocks noChangeAspect="1"/>
          </p:cNvPicPr>
          <p:nvPr/>
        </p:nvPicPr>
        <p:blipFill>
          <a:blip r:embed="rId4"/>
          <a:stretch>
            <a:fillRect/>
          </a:stretch>
        </p:blipFill>
        <p:spPr>
          <a:xfrm>
            <a:off x="5163931" y="1067434"/>
            <a:ext cx="3980069" cy="4525963"/>
          </a:xfrm>
          <a:prstGeom prst="rect">
            <a:avLst/>
          </a:prstGeom>
        </p:spPr>
      </p:pic>
    </p:spTree>
    <p:extLst>
      <p:ext uri="{BB962C8B-B14F-4D97-AF65-F5344CB8AC3E}">
        <p14:creationId xmlns:p14="http://schemas.microsoft.com/office/powerpoint/2010/main" val="3106752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B5F53-EC9D-7C4A-D728-71F964C37C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5BD9B9-E90D-8FF3-4318-4998A1BD9ABD}"/>
              </a:ext>
            </a:extLst>
          </p:cNvPr>
          <p:cNvSpPr>
            <a:spLocks noGrp="1"/>
          </p:cNvSpPr>
          <p:nvPr>
            <p:ph type="title"/>
          </p:nvPr>
        </p:nvSpPr>
        <p:spPr>
          <a:xfrm>
            <a:off x="415873" y="88653"/>
            <a:ext cx="8229600" cy="1143000"/>
          </a:xfrm>
        </p:spPr>
        <p:txBody>
          <a:bodyPr>
            <a:normAutofit fontScale="90000"/>
          </a:bodyPr>
          <a:lstStyle/>
          <a:p>
            <a:br>
              <a:rPr lang="en-US" sz="3600" dirty="0"/>
            </a:br>
            <a:r>
              <a:rPr lang="en-US" sz="4900" dirty="0"/>
              <a:t>Why is Orange?</a:t>
            </a:r>
            <a:br>
              <a:rPr lang="en-US" altLang="zh-CN" sz="3600" dirty="0"/>
            </a:br>
            <a:endParaRPr lang="en-US" sz="3600" dirty="0"/>
          </a:p>
        </p:txBody>
      </p:sp>
      <p:sp>
        <p:nvSpPr>
          <p:cNvPr id="3" name="Content Placeholder 2">
            <a:extLst>
              <a:ext uri="{FF2B5EF4-FFF2-40B4-BE49-F238E27FC236}">
                <a16:creationId xmlns:a16="http://schemas.microsoft.com/office/drawing/2014/main" id="{10C97901-2318-91B8-2C14-7AA622A1F503}"/>
              </a:ext>
            </a:extLst>
          </p:cNvPr>
          <p:cNvSpPr>
            <a:spLocks noGrp="1"/>
          </p:cNvSpPr>
          <p:nvPr>
            <p:ph idx="1"/>
          </p:nvPr>
        </p:nvSpPr>
        <p:spPr>
          <a:xfrm>
            <a:off x="200025" y="1264602"/>
            <a:ext cx="8943975" cy="5040948"/>
          </a:xfrm>
        </p:spPr>
        <p:txBody>
          <a:bodyPr>
            <a:normAutofit/>
          </a:bodyPr>
          <a:lstStyle/>
          <a:p>
            <a:pPr lvl="1"/>
            <a:r>
              <a:rPr lang="en-US" altLang="zh-CN" sz="2000" dirty="0">
                <a:latin typeface="Georgia" panose="02040502050405020303" pitchFamily="18" charset="0"/>
              </a:rPr>
              <a:t>It is easy to implement the machine learning models. </a:t>
            </a:r>
          </a:p>
          <a:p>
            <a:pPr lvl="1"/>
            <a:endParaRPr lang="en-US" altLang="zh-CN" sz="2000" dirty="0">
              <a:latin typeface="Georgia" panose="02040502050405020303" pitchFamily="18" charset="0"/>
            </a:endParaRPr>
          </a:p>
          <a:p>
            <a:pPr lvl="1"/>
            <a:r>
              <a:rPr lang="en-US" altLang="zh-CN" sz="2000" dirty="0">
                <a:latin typeface="Georgia" panose="02040502050405020303" pitchFamily="18" charset="0"/>
              </a:rPr>
              <a:t>It is rich visualizations and interactive models. </a:t>
            </a:r>
          </a:p>
          <a:p>
            <a:pPr marL="857250" lvl="2" indent="0">
              <a:buNone/>
            </a:pPr>
            <a:r>
              <a:rPr lang="en-US" altLang="zh-CN" sz="1400" dirty="0">
                <a:latin typeface="Georgia" panose="02040502050405020303" pitchFamily="18" charset="0"/>
              </a:rPr>
              <a:t> Wiki says, Orange is  </a:t>
            </a:r>
            <a:r>
              <a:rPr lang="en-US" altLang="zh-CN" sz="1400" i="1" dirty="0">
                <a:latin typeface="Georgia" panose="02040502050405020303" pitchFamily="18" charset="0"/>
              </a:rPr>
              <a:t>“a visual programming front-end for exploratory qualitative data analysis and interactive data visualization</a:t>
            </a:r>
            <a:r>
              <a:rPr lang="en-US" altLang="zh-CN" sz="1400" dirty="0">
                <a:latin typeface="Georgia" panose="02040502050405020303" pitchFamily="18" charset="0"/>
              </a:rPr>
              <a:t>.”</a:t>
            </a:r>
          </a:p>
          <a:p>
            <a:pPr marL="857250" lvl="2" indent="0">
              <a:buNone/>
            </a:pPr>
            <a:endParaRPr lang="en-US" altLang="zh-CN" sz="1400" dirty="0">
              <a:latin typeface="Georgia" panose="02040502050405020303" pitchFamily="18" charset="0"/>
            </a:endParaRPr>
          </a:p>
          <a:p>
            <a:pPr lvl="1"/>
            <a:r>
              <a:rPr lang="en-US" altLang="zh-CN" sz="1800" dirty="0">
                <a:latin typeface="Georgia" panose="02040502050405020303" pitchFamily="18" charset="0"/>
              </a:rPr>
              <a:t>No need to learn Python programing to analyze the data.</a:t>
            </a:r>
          </a:p>
          <a:p>
            <a:pPr lvl="1"/>
            <a:endParaRPr lang="en-US" altLang="zh-CN" sz="1800" dirty="0">
              <a:latin typeface="Georgia" panose="02040502050405020303" pitchFamily="18" charset="0"/>
            </a:endParaRPr>
          </a:p>
          <a:p>
            <a:pPr lvl="1"/>
            <a:r>
              <a:rPr lang="en-US" sz="1800" dirty="0">
                <a:latin typeface="Georgia" panose="02040502050405020303" pitchFamily="18" charset="0"/>
              </a:rPr>
              <a:t>Orange has many add-on toolboxes such as </a:t>
            </a:r>
            <a:r>
              <a:rPr lang="en-US" sz="1800" b="1" dirty="0">
                <a:latin typeface="Georgia" panose="02040502050405020303" pitchFamily="18" charset="0"/>
              </a:rPr>
              <a:t>Bioinformatics, Timeseries, Survival analysis, Text and Spectroscopy</a:t>
            </a:r>
            <a:r>
              <a:rPr lang="en-US" sz="1800" dirty="0">
                <a:latin typeface="Georgia" panose="02040502050405020303" pitchFamily="18" charset="0"/>
              </a:rPr>
              <a:t>. </a:t>
            </a:r>
          </a:p>
          <a:p>
            <a:pPr lvl="1"/>
            <a:endParaRPr lang="en-US" sz="1800" dirty="0">
              <a:latin typeface="Georgia" panose="02040502050405020303" pitchFamily="18" charset="0"/>
            </a:endParaRPr>
          </a:p>
          <a:p>
            <a:pPr lvl="1"/>
            <a:r>
              <a:rPr lang="en-US" sz="1800" dirty="0">
                <a:latin typeface="Georgia" panose="02040502050405020303" pitchFamily="18" charset="0"/>
              </a:rPr>
              <a:t>It is open-source platform and </a:t>
            </a:r>
            <a:r>
              <a:rPr lang="en-US" sz="1800" b="1" dirty="0">
                <a:latin typeface="Georgia" panose="02040502050405020303" pitchFamily="18" charset="0"/>
              </a:rPr>
              <a:t>FREE. </a:t>
            </a:r>
          </a:p>
          <a:p>
            <a:pPr lvl="1"/>
            <a:endParaRPr lang="en-US" altLang="zh-CN" sz="1800" dirty="0"/>
          </a:p>
        </p:txBody>
      </p:sp>
      <p:sp>
        <p:nvSpPr>
          <p:cNvPr id="4" name="Title 1">
            <a:extLst>
              <a:ext uri="{FF2B5EF4-FFF2-40B4-BE49-F238E27FC236}">
                <a16:creationId xmlns:a16="http://schemas.microsoft.com/office/drawing/2014/main" id="{AB00FBA7-150D-305B-A6FD-7E327BFACA0C}"/>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spTree>
    <p:extLst>
      <p:ext uri="{BB962C8B-B14F-4D97-AF65-F5344CB8AC3E}">
        <p14:creationId xmlns:p14="http://schemas.microsoft.com/office/powerpoint/2010/main" val="17962766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48775-7205-9A55-70C7-F3A9B4E6DC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3A8E9D-9FD0-4A21-56BC-C8694DD2E604}"/>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Predict the Scoring Dataset</a:t>
            </a:r>
            <a:br>
              <a:rPr lang="en-US" altLang="zh-CN" sz="3600" dirty="0"/>
            </a:br>
            <a:endParaRPr lang="en-US" sz="3600" dirty="0"/>
          </a:p>
        </p:txBody>
      </p:sp>
      <p:sp>
        <p:nvSpPr>
          <p:cNvPr id="3" name="Content Placeholder 2">
            <a:extLst>
              <a:ext uri="{FF2B5EF4-FFF2-40B4-BE49-F238E27FC236}">
                <a16:creationId xmlns:a16="http://schemas.microsoft.com/office/drawing/2014/main" id="{4EF18521-8545-5AB3-76E7-E2849BF4FAD7}"/>
              </a:ext>
            </a:extLst>
          </p:cNvPr>
          <p:cNvSpPr>
            <a:spLocks noGrp="1"/>
          </p:cNvSpPr>
          <p:nvPr>
            <p:ph idx="1"/>
          </p:nvPr>
        </p:nvSpPr>
        <p:spPr>
          <a:xfrm>
            <a:off x="200026" y="1048385"/>
            <a:ext cx="5127340" cy="4525963"/>
          </a:xfrm>
        </p:spPr>
        <p:txBody>
          <a:bodyPr/>
          <a:lstStyle/>
          <a:p>
            <a:pPr lvl="1"/>
            <a:r>
              <a:rPr lang="en-US" altLang="zh-CN" sz="2000" dirty="0">
                <a:latin typeface="Georgia" panose="02040502050405020303" pitchFamily="18" charset="0"/>
              </a:rPr>
              <a:t>Set </a:t>
            </a:r>
            <a:r>
              <a:rPr lang="en-US" altLang="zh-CN" sz="2000" b="1" dirty="0" err="1">
                <a:latin typeface="Georgia" panose="02040502050405020303" pitchFamily="18" charset="0"/>
              </a:rPr>
              <a:t>area_mean</a:t>
            </a:r>
            <a:r>
              <a:rPr lang="en-US" altLang="zh-CN" sz="2000" b="1" dirty="0">
                <a:latin typeface="Georgia" panose="02040502050405020303" pitchFamily="18" charset="0"/>
              </a:rPr>
              <a:t> </a:t>
            </a:r>
            <a:r>
              <a:rPr lang="en-US" altLang="zh-CN" sz="2000" dirty="0">
                <a:latin typeface="Georgia" panose="02040502050405020303" pitchFamily="18" charset="0"/>
              </a:rPr>
              <a:t>as target</a:t>
            </a:r>
          </a:p>
          <a:p>
            <a:pPr lvl="1"/>
            <a:r>
              <a:rPr lang="en-US" altLang="zh-CN" sz="2000" dirty="0">
                <a:latin typeface="Georgia" panose="02040502050405020303" pitchFamily="18" charset="0"/>
              </a:rPr>
              <a:t>Connect prediction with regression and score data </a:t>
            </a:r>
          </a:p>
          <a:p>
            <a:pPr lvl="1"/>
            <a:r>
              <a:rPr lang="en-US" altLang="zh-CN" sz="2000" dirty="0">
                <a:latin typeface="Georgia" panose="02040502050405020303" pitchFamily="18" charset="0"/>
              </a:rPr>
              <a:t>Performance scores are shown at the bottom</a:t>
            </a:r>
          </a:p>
          <a:p>
            <a:pPr lvl="1"/>
            <a:r>
              <a:rPr lang="en-US" altLang="zh-CN" sz="2000" dirty="0">
                <a:latin typeface="Georgia" panose="02040502050405020303" pitchFamily="18" charset="0"/>
              </a:rPr>
              <a:t>Table Data to view selected or all predicted values</a:t>
            </a:r>
          </a:p>
          <a:p>
            <a:pPr marL="457200" lvl="1" indent="0">
              <a:buNone/>
            </a:pPr>
            <a:endParaRPr lang="en-US" altLang="zh-CN" sz="2000" dirty="0"/>
          </a:p>
          <a:p>
            <a:pPr lvl="1"/>
            <a:endParaRPr lang="en-US" altLang="zh-CN" dirty="0"/>
          </a:p>
          <a:p>
            <a:pPr lvl="1"/>
            <a:endParaRPr lang="en-US" dirty="0"/>
          </a:p>
        </p:txBody>
      </p:sp>
      <p:sp>
        <p:nvSpPr>
          <p:cNvPr id="4" name="Title 1">
            <a:extLst>
              <a:ext uri="{FF2B5EF4-FFF2-40B4-BE49-F238E27FC236}">
                <a16:creationId xmlns:a16="http://schemas.microsoft.com/office/drawing/2014/main" id="{BC8075B7-FD59-4622-AF38-D7C12312F660}"/>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7" name="Picture 6">
            <a:extLst>
              <a:ext uri="{FF2B5EF4-FFF2-40B4-BE49-F238E27FC236}">
                <a16:creationId xmlns:a16="http://schemas.microsoft.com/office/drawing/2014/main" id="{E3A132DD-4FBF-8FDA-4DA9-C2CE0955ADD0}"/>
              </a:ext>
            </a:extLst>
          </p:cNvPr>
          <p:cNvPicPr>
            <a:picLocks noChangeAspect="1"/>
          </p:cNvPicPr>
          <p:nvPr/>
        </p:nvPicPr>
        <p:blipFill>
          <a:blip r:embed="rId3"/>
          <a:srcRect r="31835"/>
          <a:stretch/>
        </p:blipFill>
        <p:spPr>
          <a:xfrm>
            <a:off x="1019764" y="3878898"/>
            <a:ext cx="3617292" cy="2286000"/>
          </a:xfrm>
          <a:prstGeom prst="rect">
            <a:avLst/>
          </a:prstGeom>
        </p:spPr>
      </p:pic>
      <p:pic>
        <p:nvPicPr>
          <p:cNvPr id="12" name="Picture 11">
            <a:extLst>
              <a:ext uri="{FF2B5EF4-FFF2-40B4-BE49-F238E27FC236}">
                <a16:creationId xmlns:a16="http://schemas.microsoft.com/office/drawing/2014/main" id="{07629ED3-ABA4-0996-3EAF-54BC7989D3C7}"/>
              </a:ext>
            </a:extLst>
          </p:cNvPr>
          <p:cNvPicPr>
            <a:picLocks noChangeAspect="1"/>
          </p:cNvPicPr>
          <p:nvPr/>
        </p:nvPicPr>
        <p:blipFill>
          <a:blip r:embed="rId4"/>
          <a:stretch>
            <a:fillRect/>
          </a:stretch>
        </p:blipFill>
        <p:spPr>
          <a:xfrm>
            <a:off x="5327366" y="1264602"/>
            <a:ext cx="3684673" cy="4754880"/>
          </a:xfrm>
          <a:prstGeom prst="rect">
            <a:avLst/>
          </a:prstGeom>
        </p:spPr>
      </p:pic>
    </p:spTree>
    <p:extLst>
      <p:ext uri="{BB962C8B-B14F-4D97-AF65-F5344CB8AC3E}">
        <p14:creationId xmlns:p14="http://schemas.microsoft.com/office/powerpoint/2010/main" val="40603021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E7DAA-AD3E-3CA3-2C83-FF2DDF4A32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BEB9D6-FC59-11BB-BEAB-7CBAEB44A6D6}"/>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Unsurprised Learning</a:t>
            </a:r>
            <a:br>
              <a:rPr lang="en-US" altLang="zh-CN" sz="3600" dirty="0"/>
            </a:br>
            <a:endParaRPr lang="en-US" sz="3600" dirty="0"/>
          </a:p>
        </p:txBody>
      </p:sp>
      <p:sp>
        <p:nvSpPr>
          <p:cNvPr id="3" name="Content Placeholder 2">
            <a:extLst>
              <a:ext uri="{FF2B5EF4-FFF2-40B4-BE49-F238E27FC236}">
                <a16:creationId xmlns:a16="http://schemas.microsoft.com/office/drawing/2014/main" id="{A811470D-D04A-8F9D-2484-5529638B851B}"/>
              </a:ext>
            </a:extLst>
          </p:cNvPr>
          <p:cNvSpPr>
            <a:spLocks noGrp="1"/>
          </p:cNvSpPr>
          <p:nvPr>
            <p:ph idx="1"/>
          </p:nvPr>
        </p:nvSpPr>
        <p:spPr>
          <a:xfrm>
            <a:off x="200025" y="1048385"/>
            <a:ext cx="8943975" cy="4525963"/>
          </a:xfrm>
        </p:spPr>
        <p:txBody>
          <a:bodyPr/>
          <a:lstStyle/>
          <a:p>
            <a:pPr lvl="1"/>
            <a:r>
              <a:rPr lang="en-US" altLang="zh-CN" sz="2000" dirty="0">
                <a:latin typeface="Georgia" panose="02040502050405020303" pitchFamily="18" charset="0"/>
              </a:rPr>
              <a:t>When dealing with real-world problems, most of the time, data will not come with predefined labels, but we still want to develop machine learning models that can correctly classify the data by finding some commonality in the features to predict the classes on new data.</a:t>
            </a:r>
          </a:p>
          <a:p>
            <a:pPr lvl="1"/>
            <a:endParaRPr lang="en-US" altLang="zh-CN" sz="2000" dirty="0">
              <a:latin typeface="Georgia" panose="02040502050405020303" pitchFamily="18" charset="0"/>
            </a:endParaRPr>
          </a:p>
          <a:p>
            <a:pPr lvl="1"/>
            <a:r>
              <a:rPr lang="en-US" altLang="zh-CN" sz="2400" dirty="0">
                <a:latin typeface="Georgia" panose="02040502050405020303" pitchFamily="18" charset="0"/>
              </a:rPr>
              <a:t>Two main types of problems in unsupervised learning:</a:t>
            </a:r>
          </a:p>
          <a:p>
            <a:pPr lvl="2"/>
            <a:r>
              <a:rPr lang="en-US" altLang="zh-CN" dirty="0">
                <a:latin typeface="Georgia" panose="02040502050405020303" pitchFamily="18" charset="0"/>
              </a:rPr>
              <a:t>Clustering</a:t>
            </a:r>
          </a:p>
          <a:p>
            <a:pPr lvl="2"/>
            <a:r>
              <a:rPr lang="en-US" altLang="zh-CN" dirty="0">
                <a:latin typeface="Georgia" panose="02040502050405020303" pitchFamily="18" charset="0"/>
              </a:rPr>
              <a:t>Dimension Reduction--PCA</a:t>
            </a:r>
          </a:p>
          <a:p>
            <a:pPr lvl="1"/>
            <a:endParaRPr lang="en-US" dirty="0"/>
          </a:p>
        </p:txBody>
      </p:sp>
      <p:sp>
        <p:nvSpPr>
          <p:cNvPr id="4" name="Title 1">
            <a:extLst>
              <a:ext uri="{FF2B5EF4-FFF2-40B4-BE49-F238E27FC236}">
                <a16:creationId xmlns:a16="http://schemas.microsoft.com/office/drawing/2014/main" id="{8316CBF9-78E5-6C0A-6C1D-07524304C767}"/>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spTree>
    <p:extLst>
      <p:ext uri="{BB962C8B-B14F-4D97-AF65-F5344CB8AC3E}">
        <p14:creationId xmlns:p14="http://schemas.microsoft.com/office/powerpoint/2010/main" val="18374028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99CAD-1C1F-4DA2-713A-AEDC3F4E29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8F6912-A17A-123A-C9C4-DAB34E6BEF96}"/>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Clustering Analysis</a:t>
            </a:r>
            <a:br>
              <a:rPr lang="en-US" sz="3600" dirty="0"/>
            </a:br>
            <a:endParaRPr lang="en-US" sz="3600" dirty="0"/>
          </a:p>
        </p:txBody>
      </p:sp>
      <p:sp>
        <p:nvSpPr>
          <p:cNvPr id="4" name="Title 1">
            <a:extLst>
              <a:ext uri="{FF2B5EF4-FFF2-40B4-BE49-F238E27FC236}">
                <a16:creationId xmlns:a16="http://schemas.microsoft.com/office/drawing/2014/main" id="{57904A9E-341F-6A29-7A39-92B8E511CAA9}"/>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sp>
        <p:nvSpPr>
          <p:cNvPr id="6" name="Content Placeholder 5">
            <a:extLst>
              <a:ext uri="{FF2B5EF4-FFF2-40B4-BE49-F238E27FC236}">
                <a16:creationId xmlns:a16="http://schemas.microsoft.com/office/drawing/2014/main" id="{6495FDF4-7D1C-E9C7-0BBC-F679BA122A1C}"/>
              </a:ext>
            </a:extLst>
          </p:cNvPr>
          <p:cNvSpPr>
            <a:spLocks noGrp="1"/>
          </p:cNvSpPr>
          <p:nvPr>
            <p:ph idx="1"/>
          </p:nvPr>
        </p:nvSpPr>
        <p:spPr>
          <a:xfrm>
            <a:off x="457200" y="1100526"/>
            <a:ext cx="8229600" cy="5025637"/>
          </a:xfrm>
        </p:spPr>
        <p:txBody>
          <a:bodyPr/>
          <a:lstStyle/>
          <a:p>
            <a:r>
              <a:rPr lang="en-US" sz="2400" dirty="0"/>
              <a:t>Cluster analysis or clustering is to group a set of objects that objects in the same group (called a cluster) are more similar (in some sense) to each other than to those in other groups (clusters).</a:t>
            </a:r>
            <a:br>
              <a:rPr lang="en-US" dirty="0"/>
            </a:br>
            <a:endParaRPr lang="en-US" dirty="0"/>
          </a:p>
        </p:txBody>
      </p:sp>
      <p:pic>
        <p:nvPicPr>
          <p:cNvPr id="3076" name="Picture 4">
            <a:extLst>
              <a:ext uri="{FF2B5EF4-FFF2-40B4-BE49-F238E27FC236}">
                <a16:creationId xmlns:a16="http://schemas.microsoft.com/office/drawing/2014/main" id="{3322A904-51A8-FA78-D51A-94F9EDD54D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27" y="2790825"/>
            <a:ext cx="9144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33195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FA424-16F2-D62B-FFBD-E6E5875F6E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16D04A-AA71-5256-A79A-2E637431A8B8}"/>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C</a:t>
            </a:r>
            <a:r>
              <a:rPr lang="en-US" altLang="zh-CN" sz="3600" dirty="0"/>
              <a:t>lustering</a:t>
            </a:r>
            <a:endParaRPr lang="en-US" sz="3600" dirty="0"/>
          </a:p>
        </p:txBody>
      </p:sp>
      <p:sp>
        <p:nvSpPr>
          <p:cNvPr id="3" name="Content Placeholder 2">
            <a:extLst>
              <a:ext uri="{FF2B5EF4-FFF2-40B4-BE49-F238E27FC236}">
                <a16:creationId xmlns:a16="http://schemas.microsoft.com/office/drawing/2014/main" id="{3FF20E2F-C570-7C11-41E4-417340AC4306}"/>
              </a:ext>
            </a:extLst>
          </p:cNvPr>
          <p:cNvSpPr>
            <a:spLocks noGrp="1"/>
          </p:cNvSpPr>
          <p:nvPr>
            <p:ph idx="1"/>
          </p:nvPr>
        </p:nvSpPr>
        <p:spPr>
          <a:xfrm>
            <a:off x="200025" y="1048385"/>
            <a:ext cx="8943975" cy="4525963"/>
          </a:xfrm>
        </p:spPr>
        <p:txBody>
          <a:bodyPr>
            <a:normAutofit lnSpcReduction="10000"/>
          </a:bodyPr>
          <a:lstStyle/>
          <a:p>
            <a:pPr lvl="1"/>
            <a:r>
              <a:rPr lang="en-US" altLang="zh-CN" sz="2000" dirty="0">
                <a:latin typeface="Georgia" panose="02040502050405020303" pitchFamily="18" charset="0"/>
              </a:rPr>
              <a:t>Clustering, however, has many different names (with respect to the fields it is being applied):</a:t>
            </a:r>
          </a:p>
          <a:p>
            <a:pPr lvl="1"/>
            <a:endParaRPr lang="en-US" altLang="zh-CN" sz="2000" dirty="0">
              <a:latin typeface="Georgia" panose="02040502050405020303" pitchFamily="18" charset="0"/>
            </a:endParaRPr>
          </a:p>
          <a:p>
            <a:pPr lvl="2"/>
            <a:r>
              <a:rPr lang="en-US" altLang="zh-CN" sz="1600" dirty="0">
                <a:latin typeface="Georgia" panose="02040502050405020303" pitchFamily="18" charset="0"/>
              </a:rPr>
              <a:t>Cluster analysis</a:t>
            </a:r>
          </a:p>
          <a:p>
            <a:pPr lvl="2"/>
            <a:r>
              <a:rPr lang="en-US" altLang="zh-CN" sz="1600" dirty="0">
                <a:latin typeface="Georgia" panose="02040502050405020303" pitchFamily="18" charset="0"/>
              </a:rPr>
              <a:t>Automatic classification</a:t>
            </a:r>
          </a:p>
          <a:p>
            <a:pPr lvl="2"/>
            <a:r>
              <a:rPr lang="en-US" altLang="zh-CN" sz="1600" dirty="0">
                <a:latin typeface="Georgia" panose="02040502050405020303" pitchFamily="18" charset="0"/>
              </a:rPr>
              <a:t>Data segmentation</a:t>
            </a:r>
          </a:p>
          <a:p>
            <a:pPr marL="857250" lvl="2" indent="0">
              <a:buNone/>
            </a:pPr>
            <a:r>
              <a:rPr lang="en-US" altLang="zh-CN" sz="1600" dirty="0">
                <a:latin typeface="Georgia" panose="02040502050405020303" pitchFamily="18" charset="0"/>
              </a:rPr>
              <a:t>All the above names essentially mean clustering.</a:t>
            </a:r>
          </a:p>
          <a:p>
            <a:pPr lvl="1"/>
            <a:endParaRPr lang="en-US" altLang="zh-CN" sz="2000" dirty="0">
              <a:latin typeface="Georgia" panose="02040502050405020303" pitchFamily="18" charset="0"/>
            </a:endParaRPr>
          </a:p>
          <a:p>
            <a:pPr lvl="1"/>
            <a:r>
              <a:rPr lang="en-US" altLang="zh-CN" sz="2000" dirty="0">
                <a:latin typeface="Georgia" panose="02040502050405020303" pitchFamily="18" charset="0"/>
              </a:rPr>
              <a:t>Cluster analysis have an incredible wide range of applications and are quite useful to solve real world problems such as anomaly detection, recommending systems, documents grouping, or finding customers with common interests based on their purchases. Some of the most common clustering algorithms will be explored in the workshop, are:</a:t>
            </a:r>
          </a:p>
          <a:p>
            <a:pPr lvl="2"/>
            <a:r>
              <a:rPr lang="en-US" altLang="zh-CN" sz="2000" dirty="0">
                <a:latin typeface="Georgia" panose="02040502050405020303" pitchFamily="18" charset="0"/>
              </a:rPr>
              <a:t>K-Means</a:t>
            </a:r>
          </a:p>
          <a:p>
            <a:pPr lvl="2"/>
            <a:r>
              <a:rPr lang="en-US" altLang="zh-CN" sz="2000" dirty="0">
                <a:latin typeface="Georgia" panose="02040502050405020303" pitchFamily="18" charset="0"/>
              </a:rPr>
              <a:t>Hierarchical Clustering</a:t>
            </a:r>
            <a:endParaRPr lang="en-US" altLang="zh-CN" sz="3200" dirty="0">
              <a:latin typeface="Georgia" panose="02040502050405020303" pitchFamily="18" charset="0"/>
            </a:endParaRPr>
          </a:p>
          <a:p>
            <a:pPr lvl="1"/>
            <a:endParaRPr lang="en-US" dirty="0"/>
          </a:p>
        </p:txBody>
      </p:sp>
      <p:sp>
        <p:nvSpPr>
          <p:cNvPr id="4" name="Title 1">
            <a:extLst>
              <a:ext uri="{FF2B5EF4-FFF2-40B4-BE49-F238E27FC236}">
                <a16:creationId xmlns:a16="http://schemas.microsoft.com/office/drawing/2014/main" id="{7C782DA8-8A25-0938-7162-FD47D9765DC1}"/>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spTree>
    <p:extLst>
      <p:ext uri="{BB962C8B-B14F-4D97-AF65-F5344CB8AC3E}">
        <p14:creationId xmlns:p14="http://schemas.microsoft.com/office/powerpoint/2010/main" val="4911169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70C86-73AA-C269-012F-476F35DE37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4421F4-C8BD-0ACF-6E66-E9EFAD3D09EC}"/>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Hierarchical Clustering </a:t>
            </a:r>
          </a:p>
        </p:txBody>
      </p:sp>
      <p:sp>
        <p:nvSpPr>
          <p:cNvPr id="3" name="Content Placeholder 2">
            <a:extLst>
              <a:ext uri="{FF2B5EF4-FFF2-40B4-BE49-F238E27FC236}">
                <a16:creationId xmlns:a16="http://schemas.microsoft.com/office/drawing/2014/main" id="{D0377DB8-C937-5C9E-84FE-575003AE5DC8}"/>
              </a:ext>
            </a:extLst>
          </p:cNvPr>
          <p:cNvSpPr>
            <a:spLocks noGrp="1"/>
          </p:cNvSpPr>
          <p:nvPr>
            <p:ph idx="1"/>
          </p:nvPr>
        </p:nvSpPr>
        <p:spPr>
          <a:xfrm>
            <a:off x="200025" y="1048386"/>
            <a:ext cx="8943975" cy="2904490"/>
          </a:xfrm>
        </p:spPr>
        <p:txBody>
          <a:bodyPr>
            <a:normAutofit/>
          </a:bodyPr>
          <a:lstStyle/>
          <a:p>
            <a:pPr lvl="1"/>
            <a:r>
              <a:rPr lang="en-US" altLang="zh-CN" sz="2400" dirty="0">
                <a:latin typeface="Georgia" panose="02040502050405020303" pitchFamily="18" charset="0"/>
              </a:rPr>
              <a:t>Breast Cancer dataset</a:t>
            </a:r>
          </a:p>
          <a:p>
            <a:pPr lvl="1"/>
            <a:r>
              <a:rPr lang="en-US" sz="2400" b="1" dirty="0">
                <a:latin typeface="Georgia" panose="02040502050405020303" pitchFamily="18" charset="0"/>
              </a:rPr>
              <a:t>Distances</a:t>
            </a:r>
            <a:r>
              <a:rPr lang="en-US" sz="2400" dirty="0">
                <a:latin typeface="Georgia" panose="02040502050405020303" pitchFamily="18" charset="0"/>
              </a:rPr>
              <a:t> computes distances between rows or columns in a dataset. </a:t>
            </a:r>
            <a:r>
              <a:rPr lang="en-US" sz="2000" dirty="0">
                <a:latin typeface="Georgia" panose="02040502050405020303" pitchFamily="18" charset="0"/>
              </a:rPr>
              <a:t>By default, the data will be normalized to ensure equal treatment of individual features. Normalization is always done column-wise.</a:t>
            </a:r>
            <a:endParaRPr lang="en-US" sz="2400" dirty="0">
              <a:latin typeface="Georgia" panose="02040502050405020303" pitchFamily="18" charset="0"/>
            </a:endParaRPr>
          </a:p>
        </p:txBody>
      </p:sp>
      <p:sp>
        <p:nvSpPr>
          <p:cNvPr id="4" name="Title 1">
            <a:extLst>
              <a:ext uri="{FF2B5EF4-FFF2-40B4-BE49-F238E27FC236}">
                <a16:creationId xmlns:a16="http://schemas.microsoft.com/office/drawing/2014/main" id="{079CD50A-8CBB-00A8-1FA7-5DC0ED00BD07}"/>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10" name="Picture 9">
            <a:extLst>
              <a:ext uri="{FF2B5EF4-FFF2-40B4-BE49-F238E27FC236}">
                <a16:creationId xmlns:a16="http://schemas.microsoft.com/office/drawing/2014/main" id="{38F700B3-CE74-C943-3B9F-95E0E7AA0F66}"/>
              </a:ext>
            </a:extLst>
          </p:cNvPr>
          <p:cNvPicPr>
            <a:picLocks noChangeAspect="1"/>
          </p:cNvPicPr>
          <p:nvPr/>
        </p:nvPicPr>
        <p:blipFill>
          <a:blip r:embed="rId3"/>
          <a:stretch>
            <a:fillRect/>
          </a:stretch>
        </p:blipFill>
        <p:spPr>
          <a:xfrm>
            <a:off x="1866621" y="2582533"/>
            <a:ext cx="6439458" cy="3985605"/>
          </a:xfrm>
          <a:prstGeom prst="rect">
            <a:avLst/>
          </a:prstGeom>
        </p:spPr>
      </p:pic>
    </p:spTree>
    <p:extLst>
      <p:ext uri="{BB962C8B-B14F-4D97-AF65-F5344CB8AC3E}">
        <p14:creationId xmlns:p14="http://schemas.microsoft.com/office/powerpoint/2010/main" val="12697207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D930E-3D4A-EFB0-0E1E-0042DE0059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A9A6A5-CCE0-1EFB-D258-C621B076B02A}"/>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View distance: How?</a:t>
            </a:r>
            <a:br>
              <a:rPr lang="en-US" sz="3600" dirty="0"/>
            </a:br>
            <a:endParaRPr lang="en-US" sz="3600" dirty="0"/>
          </a:p>
        </p:txBody>
      </p:sp>
      <p:sp>
        <p:nvSpPr>
          <p:cNvPr id="3" name="Content Placeholder 2">
            <a:extLst>
              <a:ext uri="{FF2B5EF4-FFF2-40B4-BE49-F238E27FC236}">
                <a16:creationId xmlns:a16="http://schemas.microsoft.com/office/drawing/2014/main" id="{D6EE7070-3F9C-BA96-90F7-E6F63F52A9A5}"/>
              </a:ext>
            </a:extLst>
          </p:cNvPr>
          <p:cNvSpPr>
            <a:spLocks noGrp="1"/>
          </p:cNvSpPr>
          <p:nvPr>
            <p:ph idx="1"/>
          </p:nvPr>
        </p:nvSpPr>
        <p:spPr>
          <a:xfrm>
            <a:off x="200025" y="1048385"/>
            <a:ext cx="8943975" cy="4525963"/>
          </a:xfrm>
        </p:spPr>
        <p:txBody>
          <a:bodyPr/>
          <a:lstStyle/>
          <a:p>
            <a:pPr lvl="1"/>
            <a:endParaRPr lang="en-US" altLang="zh-CN" sz="2000" dirty="0"/>
          </a:p>
          <a:p>
            <a:pPr lvl="1"/>
            <a:endParaRPr lang="en-US" altLang="zh-CN" dirty="0"/>
          </a:p>
          <a:p>
            <a:pPr lvl="1"/>
            <a:endParaRPr lang="en-US" dirty="0"/>
          </a:p>
        </p:txBody>
      </p:sp>
      <p:sp>
        <p:nvSpPr>
          <p:cNvPr id="4" name="Title 1">
            <a:extLst>
              <a:ext uri="{FF2B5EF4-FFF2-40B4-BE49-F238E27FC236}">
                <a16:creationId xmlns:a16="http://schemas.microsoft.com/office/drawing/2014/main" id="{F05B0B07-5341-51CF-F8D6-AE5F008E60EE}"/>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14" name="Picture 13">
            <a:extLst>
              <a:ext uri="{FF2B5EF4-FFF2-40B4-BE49-F238E27FC236}">
                <a16:creationId xmlns:a16="http://schemas.microsoft.com/office/drawing/2014/main" id="{FFF4939A-26BA-1E7F-D206-7DD9E283B526}"/>
              </a:ext>
            </a:extLst>
          </p:cNvPr>
          <p:cNvPicPr>
            <a:picLocks noChangeAspect="1"/>
          </p:cNvPicPr>
          <p:nvPr/>
        </p:nvPicPr>
        <p:blipFill>
          <a:blip r:embed="rId3"/>
          <a:stretch>
            <a:fillRect/>
          </a:stretch>
        </p:blipFill>
        <p:spPr>
          <a:xfrm>
            <a:off x="752436" y="746413"/>
            <a:ext cx="7094835" cy="5182049"/>
          </a:xfrm>
          <a:prstGeom prst="rect">
            <a:avLst/>
          </a:prstGeom>
        </p:spPr>
      </p:pic>
      <p:sp>
        <p:nvSpPr>
          <p:cNvPr id="6" name="TextBox 5">
            <a:extLst>
              <a:ext uri="{FF2B5EF4-FFF2-40B4-BE49-F238E27FC236}">
                <a16:creationId xmlns:a16="http://schemas.microsoft.com/office/drawing/2014/main" id="{1C3AF462-7304-5E98-388D-63098D8B3D70}"/>
              </a:ext>
            </a:extLst>
          </p:cNvPr>
          <p:cNvSpPr txBox="1"/>
          <p:nvPr/>
        </p:nvSpPr>
        <p:spPr>
          <a:xfrm>
            <a:off x="752436" y="5911328"/>
            <a:ext cx="4572000" cy="369332"/>
          </a:xfrm>
          <a:prstGeom prst="rect">
            <a:avLst/>
          </a:prstGeom>
          <a:noFill/>
        </p:spPr>
        <p:txBody>
          <a:bodyPr wrap="square">
            <a:spAutoFit/>
          </a:bodyPr>
          <a:lstStyle/>
          <a:p>
            <a:r>
              <a:rPr lang="en-US" sz="1800" dirty="0">
                <a:solidFill>
                  <a:srgbClr val="1F1F1F"/>
                </a:solidFill>
                <a:latin typeface="Georgia" panose="02040502050405020303" pitchFamily="18" charset="0"/>
              </a:rPr>
              <a:t>Silhouette score </a:t>
            </a:r>
            <a:endParaRPr lang="en-US" dirty="0"/>
          </a:p>
        </p:txBody>
      </p:sp>
    </p:spTree>
    <p:extLst>
      <p:ext uri="{BB962C8B-B14F-4D97-AF65-F5344CB8AC3E}">
        <p14:creationId xmlns:p14="http://schemas.microsoft.com/office/powerpoint/2010/main" val="2544123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C4C16-B659-B59A-9245-C4E561EC37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37D88F-EF33-9480-C32A-0BE2D5D15C4B}"/>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Dendrogram</a:t>
            </a:r>
            <a:br>
              <a:rPr lang="en-US" altLang="zh-CN" sz="3600" dirty="0"/>
            </a:br>
            <a:endParaRPr lang="en-US" sz="3600" dirty="0"/>
          </a:p>
        </p:txBody>
      </p:sp>
      <p:sp>
        <p:nvSpPr>
          <p:cNvPr id="3" name="Content Placeholder 2">
            <a:extLst>
              <a:ext uri="{FF2B5EF4-FFF2-40B4-BE49-F238E27FC236}">
                <a16:creationId xmlns:a16="http://schemas.microsoft.com/office/drawing/2014/main" id="{229426B3-6903-AF5D-B0F1-EEBB4D2E8103}"/>
              </a:ext>
            </a:extLst>
          </p:cNvPr>
          <p:cNvSpPr>
            <a:spLocks noGrp="1"/>
          </p:cNvSpPr>
          <p:nvPr>
            <p:ph idx="1"/>
          </p:nvPr>
        </p:nvSpPr>
        <p:spPr>
          <a:xfrm>
            <a:off x="-250877" y="1100526"/>
            <a:ext cx="4876800" cy="4525963"/>
          </a:xfrm>
        </p:spPr>
        <p:txBody>
          <a:bodyPr>
            <a:normAutofit lnSpcReduction="10000"/>
          </a:bodyPr>
          <a:lstStyle/>
          <a:p>
            <a:pPr marL="457200" lvl="1" indent="0">
              <a:buNone/>
            </a:pPr>
            <a:r>
              <a:rPr lang="en-US" altLang="zh-CN" sz="2000" dirty="0">
                <a:latin typeface="Georgia" panose="02040502050405020303" pitchFamily="18" charset="0"/>
              </a:rPr>
              <a:t>Three different selection methods:</a:t>
            </a:r>
          </a:p>
          <a:p>
            <a:pPr lvl="1"/>
            <a:r>
              <a:rPr lang="en-US" altLang="zh-CN" sz="2000" b="1" dirty="0">
                <a:latin typeface="Georgia" panose="02040502050405020303" pitchFamily="18" charset="0"/>
              </a:rPr>
              <a:t>Manual: </a:t>
            </a:r>
            <a:r>
              <a:rPr lang="en-US" altLang="zh-CN" sz="1900" dirty="0">
                <a:latin typeface="Georgia" panose="02040502050405020303" pitchFamily="18" charset="0"/>
              </a:rPr>
              <a:t>clicking inside the dendrogram will select a cluster. Multiple clusters can be selected by holding Ctrl/Cmd. Each selected cluster is shown in a different color and is treated as a separate cluster in the output.</a:t>
            </a:r>
          </a:p>
          <a:p>
            <a:pPr lvl="1"/>
            <a:r>
              <a:rPr lang="en-US" altLang="zh-CN" sz="2000" b="1" dirty="0">
                <a:latin typeface="Georgia" panose="02040502050405020303" pitchFamily="18" charset="0"/>
              </a:rPr>
              <a:t>Height ratio: </a:t>
            </a:r>
            <a:r>
              <a:rPr lang="en-US" altLang="zh-CN" sz="1900" dirty="0">
                <a:latin typeface="Georgia" panose="02040502050405020303" pitchFamily="18" charset="0"/>
              </a:rPr>
              <a:t>clicking on the bottom or top ruler of the dendrogram places a cutoff line in the graph. Items to the right of the line are selected.</a:t>
            </a:r>
          </a:p>
          <a:p>
            <a:pPr lvl="1"/>
            <a:r>
              <a:rPr lang="en-US" altLang="zh-CN" sz="2000" b="1" dirty="0">
                <a:latin typeface="Georgia" panose="02040502050405020303" pitchFamily="18" charset="0"/>
              </a:rPr>
              <a:t>Top N</a:t>
            </a:r>
            <a:r>
              <a:rPr lang="en-US" altLang="zh-CN" sz="2000" dirty="0">
                <a:latin typeface="Georgia" panose="02040502050405020303" pitchFamily="18" charset="0"/>
              </a:rPr>
              <a:t>: selects the number of top nodes. Top N: 2 – two clusters</a:t>
            </a:r>
          </a:p>
          <a:p>
            <a:pPr lvl="1"/>
            <a:endParaRPr lang="en-US" altLang="zh-CN" sz="2000" dirty="0"/>
          </a:p>
          <a:p>
            <a:pPr lvl="1"/>
            <a:endParaRPr lang="en-US" altLang="zh-CN" dirty="0"/>
          </a:p>
          <a:p>
            <a:pPr lvl="1"/>
            <a:endParaRPr lang="en-US" dirty="0"/>
          </a:p>
        </p:txBody>
      </p:sp>
      <p:sp>
        <p:nvSpPr>
          <p:cNvPr id="4" name="Title 1">
            <a:extLst>
              <a:ext uri="{FF2B5EF4-FFF2-40B4-BE49-F238E27FC236}">
                <a16:creationId xmlns:a16="http://schemas.microsoft.com/office/drawing/2014/main" id="{11314F6A-2A00-31FA-2839-1D2C5D9001EF}"/>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6" name="Picture 5">
            <a:extLst>
              <a:ext uri="{FF2B5EF4-FFF2-40B4-BE49-F238E27FC236}">
                <a16:creationId xmlns:a16="http://schemas.microsoft.com/office/drawing/2014/main" id="{1AF265E0-3AFD-352F-342C-20F6A49290E5}"/>
              </a:ext>
            </a:extLst>
          </p:cNvPr>
          <p:cNvPicPr>
            <a:picLocks noChangeAspect="1"/>
          </p:cNvPicPr>
          <p:nvPr/>
        </p:nvPicPr>
        <p:blipFill>
          <a:blip r:embed="rId3"/>
          <a:srcRect l="34023" t="3127" r="-1" b="-3127"/>
          <a:stretch/>
        </p:blipFill>
        <p:spPr>
          <a:xfrm>
            <a:off x="4530673" y="746527"/>
            <a:ext cx="4781550" cy="5364945"/>
          </a:xfrm>
          <a:prstGeom prst="rect">
            <a:avLst/>
          </a:prstGeom>
        </p:spPr>
      </p:pic>
    </p:spTree>
    <p:extLst>
      <p:ext uri="{BB962C8B-B14F-4D97-AF65-F5344CB8AC3E}">
        <p14:creationId xmlns:p14="http://schemas.microsoft.com/office/powerpoint/2010/main" val="22408870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E1E7C-1219-2321-8B11-E91F7BB369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9F9D12-FE49-535E-6AD0-9E033C6F817C}"/>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View Clusters-MDS and Box Plot</a:t>
            </a:r>
          </a:p>
        </p:txBody>
      </p:sp>
      <p:sp>
        <p:nvSpPr>
          <p:cNvPr id="3" name="Content Placeholder 2">
            <a:extLst>
              <a:ext uri="{FF2B5EF4-FFF2-40B4-BE49-F238E27FC236}">
                <a16:creationId xmlns:a16="http://schemas.microsoft.com/office/drawing/2014/main" id="{84F72CD4-B80F-0ED6-8F85-E6E5DF4EDE1C}"/>
              </a:ext>
            </a:extLst>
          </p:cNvPr>
          <p:cNvSpPr>
            <a:spLocks noGrp="1"/>
          </p:cNvSpPr>
          <p:nvPr>
            <p:ph idx="1"/>
          </p:nvPr>
        </p:nvSpPr>
        <p:spPr>
          <a:xfrm>
            <a:off x="200025" y="1048385"/>
            <a:ext cx="8943975" cy="4525963"/>
          </a:xfrm>
        </p:spPr>
        <p:txBody>
          <a:bodyPr/>
          <a:lstStyle/>
          <a:p>
            <a:pPr marL="457200" lvl="1" indent="0">
              <a:buNone/>
            </a:pPr>
            <a:endParaRPr lang="en-US" altLang="zh-CN" dirty="0"/>
          </a:p>
          <a:p>
            <a:pPr lvl="1"/>
            <a:endParaRPr lang="en-US" dirty="0"/>
          </a:p>
        </p:txBody>
      </p:sp>
      <p:sp>
        <p:nvSpPr>
          <p:cNvPr id="4" name="Title 1">
            <a:extLst>
              <a:ext uri="{FF2B5EF4-FFF2-40B4-BE49-F238E27FC236}">
                <a16:creationId xmlns:a16="http://schemas.microsoft.com/office/drawing/2014/main" id="{0995FA2E-4A36-E9C9-10DC-59011694126B}"/>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6" name="Picture 5">
            <a:extLst>
              <a:ext uri="{FF2B5EF4-FFF2-40B4-BE49-F238E27FC236}">
                <a16:creationId xmlns:a16="http://schemas.microsoft.com/office/drawing/2014/main" id="{ABB69366-1314-E295-A5A4-118CAC062AB7}"/>
              </a:ext>
            </a:extLst>
          </p:cNvPr>
          <p:cNvPicPr>
            <a:picLocks noChangeAspect="1"/>
          </p:cNvPicPr>
          <p:nvPr/>
        </p:nvPicPr>
        <p:blipFill>
          <a:blip r:embed="rId3"/>
          <a:stretch>
            <a:fillRect/>
          </a:stretch>
        </p:blipFill>
        <p:spPr>
          <a:xfrm>
            <a:off x="304800" y="1211364"/>
            <a:ext cx="4917105" cy="3958594"/>
          </a:xfrm>
          <a:prstGeom prst="rect">
            <a:avLst/>
          </a:prstGeom>
        </p:spPr>
      </p:pic>
      <p:pic>
        <p:nvPicPr>
          <p:cNvPr id="10" name="Picture 9">
            <a:extLst>
              <a:ext uri="{FF2B5EF4-FFF2-40B4-BE49-F238E27FC236}">
                <a16:creationId xmlns:a16="http://schemas.microsoft.com/office/drawing/2014/main" id="{76BE3483-8A15-4A5F-5D34-FFC663695287}"/>
              </a:ext>
            </a:extLst>
          </p:cNvPr>
          <p:cNvPicPr>
            <a:picLocks noChangeAspect="1"/>
          </p:cNvPicPr>
          <p:nvPr/>
        </p:nvPicPr>
        <p:blipFill>
          <a:blip r:embed="rId4"/>
          <a:stretch>
            <a:fillRect/>
          </a:stretch>
        </p:blipFill>
        <p:spPr>
          <a:xfrm>
            <a:off x="4143375" y="3926237"/>
            <a:ext cx="4194624" cy="2709118"/>
          </a:xfrm>
          <a:prstGeom prst="rect">
            <a:avLst/>
          </a:prstGeom>
        </p:spPr>
      </p:pic>
      <p:sp>
        <p:nvSpPr>
          <p:cNvPr id="5" name="TextBox 4">
            <a:extLst>
              <a:ext uri="{FF2B5EF4-FFF2-40B4-BE49-F238E27FC236}">
                <a16:creationId xmlns:a16="http://schemas.microsoft.com/office/drawing/2014/main" id="{185DE3B9-AC61-A933-BAB0-C46596D6790C}"/>
              </a:ext>
            </a:extLst>
          </p:cNvPr>
          <p:cNvSpPr txBox="1"/>
          <p:nvPr/>
        </p:nvSpPr>
        <p:spPr>
          <a:xfrm>
            <a:off x="5429249" y="1381125"/>
            <a:ext cx="3216223" cy="2031325"/>
          </a:xfrm>
          <a:prstGeom prst="rect">
            <a:avLst/>
          </a:prstGeom>
          <a:noFill/>
        </p:spPr>
        <p:txBody>
          <a:bodyPr wrap="square" rtlCol="0">
            <a:spAutoFit/>
          </a:bodyPr>
          <a:lstStyle/>
          <a:p>
            <a:r>
              <a:rPr lang="en-US" dirty="0">
                <a:solidFill>
                  <a:srgbClr val="3E4349"/>
                </a:solidFill>
                <a:latin typeface="Georgia" panose="02040502050405020303" pitchFamily="18" charset="0"/>
                <a:cs typeface="Arial"/>
              </a:rPr>
              <a:t>Multidimensional scaling (MDS) is a technique which finds a low-dimensional (in our case a two-dimensional) projection of points, where it tries to fit distances between points as well as possible. </a:t>
            </a:r>
          </a:p>
        </p:txBody>
      </p:sp>
    </p:spTree>
    <p:extLst>
      <p:ext uri="{BB962C8B-B14F-4D97-AF65-F5344CB8AC3E}">
        <p14:creationId xmlns:p14="http://schemas.microsoft.com/office/powerpoint/2010/main" val="19024713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2948B5-D9B4-895B-D7A8-2B1E370ABF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59BC36-D4AF-A888-F721-A8F506F47D9C}"/>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K-means Clustering</a:t>
            </a:r>
            <a:br>
              <a:rPr lang="en-US" altLang="zh-CN" sz="3600" dirty="0"/>
            </a:br>
            <a:endParaRPr lang="en-US" sz="3600" dirty="0"/>
          </a:p>
        </p:txBody>
      </p:sp>
      <p:sp>
        <p:nvSpPr>
          <p:cNvPr id="3" name="Content Placeholder 2">
            <a:extLst>
              <a:ext uri="{FF2B5EF4-FFF2-40B4-BE49-F238E27FC236}">
                <a16:creationId xmlns:a16="http://schemas.microsoft.com/office/drawing/2014/main" id="{F5C033C0-1D3A-16C5-9B03-16B3BF0F06C1}"/>
              </a:ext>
            </a:extLst>
          </p:cNvPr>
          <p:cNvSpPr>
            <a:spLocks noGrp="1"/>
          </p:cNvSpPr>
          <p:nvPr>
            <p:ph idx="1"/>
          </p:nvPr>
        </p:nvSpPr>
        <p:spPr>
          <a:xfrm>
            <a:off x="200025" y="1048385"/>
            <a:ext cx="8943975" cy="4525963"/>
          </a:xfrm>
        </p:spPr>
        <p:txBody>
          <a:bodyPr>
            <a:normAutofit/>
          </a:bodyPr>
          <a:lstStyle/>
          <a:p>
            <a:pPr lvl="1"/>
            <a:r>
              <a:rPr lang="en-US" altLang="zh-CN" sz="2400" dirty="0">
                <a:solidFill>
                  <a:srgbClr val="3E4349"/>
                </a:solidFill>
                <a:latin typeface="Georgia" panose="02040502050405020303" pitchFamily="18" charset="0"/>
              </a:rPr>
              <a:t>Silhouette scores shows 2 is the best # of cluster</a:t>
            </a:r>
          </a:p>
          <a:p>
            <a:pPr marL="457200" lvl="1" indent="0">
              <a:buNone/>
            </a:pPr>
            <a:r>
              <a:rPr lang="en-US" sz="2400" dirty="0">
                <a:solidFill>
                  <a:srgbClr val="3E4349"/>
                </a:solidFill>
                <a:latin typeface="Georgia" panose="02040502050405020303" pitchFamily="18" charset="0"/>
              </a:rPr>
              <a:t>The higher the silhouette score, the better the clustering.</a:t>
            </a:r>
            <a:r>
              <a:rPr lang="en-US" altLang="zh-CN" sz="2400" dirty="0">
                <a:solidFill>
                  <a:srgbClr val="3E4349"/>
                </a:solidFill>
                <a:latin typeface="Georgia" panose="02040502050405020303" pitchFamily="18" charset="0"/>
              </a:rPr>
              <a:t> </a:t>
            </a:r>
          </a:p>
          <a:p>
            <a:pPr lvl="1"/>
            <a:r>
              <a:rPr lang="en-US" altLang="zh-CN" sz="2400" dirty="0">
                <a:solidFill>
                  <a:srgbClr val="3E4349"/>
                </a:solidFill>
                <a:latin typeface="Georgia" panose="02040502050405020303" pitchFamily="18" charset="0"/>
              </a:rPr>
              <a:t>Preprocessing: If the option is selected, columns are normalized (mean centered to 0 and standard deviation scaled to 1).</a:t>
            </a:r>
          </a:p>
          <a:p>
            <a:pPr lvl="1"/>
            <a:r>
              <a:rPr lang="en-US" sz="2400" dirty="0">
                <a:solidFill>
                  <a:srgbClr val="3E4349"/>
                </a:solidFill>
                <a:latin typeface="Georgia" panose="02040502050405020303" pitchFamily="18" charset="0"/>
              </a:rPr>
              <a:t>Initialization method (the way the algorithm begins clustering)</a:t>
            </a:r>
          </a:p>
        </p:txBody>
      </p:sp>
      <p:sp>
        <p:nvSpPr>
          <p:cNvPr id="4" name="Title 1">
            <a:extLst>
              <a:ext uri="{FF2B5EF4-FFF2-40B4-BE49-F238E27FC236}">
                <a16:creationId xmlns:a16="http://schemas.microsoft.com/office/drawing/2014/main" id="{A5EDC6D7-FD60-E5AC-9AEB-C1D6AE9AED7F}"/>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6" name="Picture 5">
            <a:extLst>
              <a:ext uri="{FF2B5EF4-FFF2-40B4-BE49-F238E27FC236}">
                <a16:creationId xmlns:a16="http://schemas.microsoft.com/office/drawing/2014/main" id="{F804F447-3013-46CA-D466-1E983AD8A7A8}"/>
              </a:ext>
            </a:extLst>
          </p:cNvPr>
          <p:cNvPicPr>
            <a:picLocks noChangeAspect="1"/>
          </p:cNvPicPr>
          <p:nvPr/>
        </p:nvPicPr>
        <p:blipFill>
          <a:blip r:embed="rId3"/>
          <a:stretch>
            <a:fillRect/>
          </a:stretch>
        </p:blipFill>
        <p:spPr>
          <a:xfrm>
            <a:off x="819150" y="4450398"/>
            <a:ext cx="4213345" cy="1051672"/>
          </a:xfrm>
          <a:prstGeom prst="rect">
            <a:avLst/>
          </a:prstGeom>
        </p:spPr>
      </p:pic>
      <p:pic>
        <p:nvPicPr>
          <p:cNvPr id="8" name="Picture 7">
            <a:extLst>
              <a:ext uri="{FF2B5EF4-FFF2-40B4-BE49-F238E27FC236}">
                <a16:creationId xmlns:a16="http://schemas.microsoft.com/office/drawing/2014/main" id="{0CAD77D7-A546-802B-C151-B71FB4B6B44F}"/>
              </a:ext>
            </a:extLst>
          </p:cNvPr>
          <p:cNvPicPr>
            <a:picLocks noChangeAspect="1"/>
          </p:cNvPicPr>
          <p:nvPr/>
        </p:nvPicPr>
        <p:blipFill>
          <a:blip r:embed="rId4"/>
          <a:stretch>
            <a:fillRect/>
          </a:stretch>
        </p:blipFill>
        <p:spPr>
          <a:xfrm>
            <a:off x="4899145" y="3743778"/>
            <a:ext cx="3559055" cy="2404595"/>
          </a:xfrm>
          <a:prstGeom prst="rect">
            <a:avLst/>
          </a:prstGeom>
        </p:spPr>
      </p:pic>
    </p:spTree>
    <p:extLst>
      <p:ext uri="{BB962C8B-B14F-4D97-AF65-F5344CB8AC3E}">
        <p14:creationId xmlns:p14="http://schemas.microsoft.com/office/powerpoint/2010/main" val="10674537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FA4F3-22FF-13BC-7368-B0A7CE2DDE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BCA66F-8B8D-3EE4-F1F9-200789E187B7}"/>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View Clusters</a:t>
            </a:r>
          </a:p>
        </p:txBody>
      </p:sp>
      <p:sp>
        <p:nvSpPr>
          <p:cNvPr id="3" name="Content Placeholder 2">
            <a:extLst>
              <a:ext uri="{FF2B5EF4-FFF2-40B4-BE49-F238E27FC236}">
                <a16:creationId xmlns:a16="http://schemas.microsoft.com/office/drawing/2014/main" id="{609B7D45-EEF8-E251-CA25-FC4B764D2329}"/>
              </a:ext>
            </a:extLst>
          </p:cNvPr>
          <p:cNvSpPr>
            <a:spLocks noGrp="1"/>
          </p:cNvSpPr>
          <p:nvPr>
            <p:ph idx="1"/>
          </p:nvPr>
        </p:nvSpPr>
        <p:spPr>
          <a:xfrm>
            <a:off x="217254" y="1166018"/>
            <a:ext cx="8943975" cy="4525963"/>
          </a:xfrm>
        </p:spPr>
        <p:txBody>
          <a:bodyPr/>
          <a:lstStyle/>
          <a:p>
            <a:pPr lvl="1"/>
            <a:r>
              <a:rPr lang="en-US" altLang="zh-CN" sz="2000" dirty="0">
                <a:latin typeface="Georgia" panose="02040502050405020303" pitchFamily="18" charset="0"/>
              </a:rPr>
              <a:t>MDS and Scatter plot</a:t>
            </a:r>
          </a:p>
          <a:p>
            <a:pPr lvl="1"/>
            <a:endParaRPr lang="en-US" altLang="zh-CN" dirty="0"/>
          </a:p>
          <a:p>
            <a:pPr lvl="1"/>
            <a:endParaRPr lang="en-US" dirty="0"/>
          </a:p>
        </p:txBody>
      </p:sp>
      <p:sp>
        <p:nvSpPr>
          <p:cNvPr id="4" name="Title 1">
            <a:extLst>
              <a:ext uri="{FF2B5EF4-FFF2-40B4-BE49-F238E27FC236}">
                <a16:creationId xmlns:a16="http://schemas.microsoft.com/office/drawing/2014/main" id="{75899416-132F-4C7F-51F5-D7D70C788590}"/>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6" name="Picture 5">
            <a:extLst>
              <a:ext uri="{FF2B5EF4-FFF2-40B4-BE49-F238E27FC236}">
                <a16:creationId xmlns:a16="http://schemas.microsoft.com/office/drawing/2014/main" id="{96956850-5F07-1751-5630-C8BCC03307C3}"/>
              </a:ext>
            </a:extLst>
          </p:cNvPr>
          <p:cNvPicPr>
            <a:picLocks noChangeAspect="1"/>
          </p:cNvPicPr>
          <p:nvPr/>
        </p:nvPicPr>
        <p:blipFill>
          <a:blip r:embed="rId3"/>
          <a:stretch>
            <a:fillRect/>
          </a:stretch>
        </p:blipFill>
        <p:spPr>
          <a:xfrm>
            <a:off x="4823711" y="2422874"/>
            <a:ext cx="4337518" cy="3548878"/>
          </a:xfrm>
          <a:prstGeom prst="rect">
            <a:avLst/>
          </a:prstGeom>
        </p:spPr>
      </p:pic>
      <p:pic>
        <p:nvPicPr>
          <p:cNvPr id="8" name="Picture 7">
            <a:extLst>
              <a:ext uri="{FF2B5EF4-FFF2-40B4-BE49-F238E27FC236}">
                <a16:creationId xmlns:a16="http://schemas.microsoft.com/office/drawing/2014/main" id="{F66CBAF2-06BE-7487-3B00-352488F75286}"/>
              </a:ext>
            </a:extLst>
          </p:cNvPr>
          <p:cNvPicPr>
            <a:picLocks noChangeAspect="1"/>
          </p:cNvPicPr>
          <p:nvPr/>
        </p:nvPicPr>
        <p:blipFill>
          <a:blip r:embed="rId4"/>
          <a:stretch>
            <a:fillRect/>
          </a:stretch>
        </p:blipFill>
        <p:spPr>
          <a:xfrm>
            <a:off x="60042" y="1636047"/>
            <a:ext cx="4716634" cy="3770454"/>
          </a:xfrm>
          <a:prstGeom prst="rect">
            <a:avLst/>
          </a:prstGeom>
        </p:spPr>
      </p:pic>
      <p:pic>
        <p:nvPicPr>
          <p:cNvPr id="10" name="Picture 9">
            <a:extLst>
              <a:ext uri="{FF2B5EF4-FFF2-40B4-BE49-F238E27FC236}">
                <a16:creationId xmlns:a16="http://schemas.microsoft.com/office/drawing/2014/main" id="{1D9A4DCC-188C-8C27-E7BD-88A72E02DF82}"/>
              </a:ext>
            </a:extLst>
          </p:cNvPr>
          <p:cNvPicPr>
            <a:picLocks noChangeAspect="1"/>
          </p:cNvPicPr>
          <p:nvPr/>
        </p:nvPicPr>
        <p:blipFill>
          <a:blip r:embed="rId5"/>
          <a:stretch>
            <a:fillRect/>
          </a:stretch>
        </p:blipFill>
        <p:spPr>
          <a:xfrm>
            <a:off x="5493900" y="210945"/>
            <a:ext cx="2766300" cy="1958510"/>
          </a:xfrm>
          <a:prstGeom prst="rect">
            <a:avLst/>
          </a:prstGeom>
        </p:spPr>
      </p:pic>
      <p:sp>
        <p:nvSpPr>
          <p:cNvPr id="11" name="TextBox 10">
            <a:extLst>
              <a:ext uri="{FF2B5EF4-FFF2-40B4-BE49-F238E27FC236}">
                <a16:creationId xmlns:a16="http://schemas.microsoft.com/office/drawing/2014/main" id="{62E57D90-09E2-17EE-6DE8-4222FE7656B3}"/>
              </a:ext>
            </a:extLst>
          </p:cNvPr>
          <p:cNvSpPr txBox="1"/>
          <p:nvPr/>
        </p:nvSpPr>
        <p:spPr>
          <a:xfrm>
            <a:off x="1751510" y="1784978"/>
            <a:ext cx="1400175" cy="400110"/>
          </a:xfrm>
          <a:prstGeom prst="rect">
            <a:avLst/>
          </a:prstGeom>
          <a:noFill/>
        </p:spPr>
        <p:txBody>
          <a:bodyPr wrap="square" rtlCol="0">
            <a:spAutoFit/>
          </a:bodyPr>
          <a:lstStyle/>
          <a:p>
            <a:r>
              <a:rPr lang="en-US" sz="2000" b="1" dirty="0"/>
              <a:t>MDS</a:t>
            </a:r>
          </a:p>
        </p:txBody>
      </p:sp>
      <p:sp>
        <p:nvSpPr>
          <p:cNvPr id="12" name="TextBox 11">
            <a:extLst>
              <a:ext uri="{FF2B5EF4-FFF2-40B4-BE49-F238E27FC236}">
                <a16:creationId xmlns:a16="http://schemas.microsoft.com/office/drawing/2014/main" id="{7E78C6A9-FF4C-D734-CFE3-D75DBAAB926F}"/>
              </a:ext>
            </a:extLst>
          </p:cNvPr>
          <p:cNvSpPr txBox="1"/>
          <p:nvPr/>
        </p:nvSpPr>
        <p:spPr>
          <a:xfrm>
            <a:off x="6268865" y="2610467"/>
            <a:ext cx="1400175" cy="400110"/>
          </a:xfrm>
          <a:prstGeom prst="rect">
            <a:avLst/>
          </a:prstGeom>
          <a:noFill/>
        </p:spPr>
        <p:txBody>
          <a:bodyPr wrap="square" rtlCol="0">
            <a:spAutoFit/>
          </a:bodyPr>
          <a:lstStyle/>
          <a:p>
            <a:r>
              <a:rPr lang="en-US" sz="2000" b="1" dirty="0"/>
              <a:t>Scatter Plot</a:t>
            </a:r>
          </a:p>
        </p:txBody>
      </p:sp>
    </p:spTree>
    <p:extLst>
      <p:ext uri="{BB962C8B-B14F-4D97-AF65-F5344CB8AC3E}">
        <p14:creationId xmlns:p14="http://schemas.microsoft.com/office/powerpoint/2010/main" val="2467177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F2998-EF90-38D3-A318-CA65E7FDE5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CD22B1-CAF0-2BF8-0AB9-2EE72B3DA8D0}"/>
              </a:ext>
            </a:extLst>
          </p:cNvPr>
          <p:cNvSpPr>
            <a:spLocks noGrp="1"/>
          </p:cNvSpPr>
          <p:nvPr>
            <p:ph type="title"/>
          </p:nvPr>
        </p:nvSpPr>
        <p:spPr/>
        <p:txBody>
          <a:bodyPr>
            <a:normAutofit/>
          </a:bodyPr>
          <a:lstStyle/>
          <a:p>
            <a:r>
              <a:rPr lang="en-US" dirty="0"/>
              <a:t>User interface</a:t>
            </a:r>
          </a:p>
        </p:txBody>
      </p:sp>
      <p:pic>
        <p:nvPicPr>
          <p:cNvPr id="6" name="Picture 5">
            <a:extLst>
              <a:ext uri="{FF2B5EF4-FFF2-40B4-BE49-F238E27FC236}">
                <a16:creationId xmlns:a16="http://schemas.microsoft.com/office/drawing/2014/main" id="{553144E2-3676-99F6-5B2B-1F58962F3BD0}"/>
              </a:ext>
            </a:extLst>
          </p:cNvPr>
          <p:cNvPicPr>
            <a:picLocks noChangeAspect="1"/>
          </p:cNvPicPr>
          <p:nvPr/>
        </p:nvPicPr>
        <p:blipFill>
          <a:blip r:embed="rId3"/>
          <a:stretch>
            <a:fillRect/>
          </a:stretch>
        </p:blipFill>
        <p:spPr>
          <a:xfrm>
            <a:off x="647700" y="1716355"/>
            <a:ext cx="7362824" cy="4280711"/>
          </a:xfrm>
          <a:prstGeom prst="rect">
            <a:avLst/>
          </a:prstGeom>
        </p:spPr>
      </p:pic>
      <p:sp>
        <p:nvSpPr>
          <p:cNvPr id="10" name="TextBox 9">
            <a:extLst>
              <a:ext uri="{FF2B5EF4-FFF2-40B4-BE49-F238E27FC236}">
                <a16:creationId xmlns:a16="http://schemas.microsoft.com/office/drawing/2014/main" id="{1669B8F8-2629-B6E8-16A6-4E71955AAB8B}"/>
              </a:ext>
            </a:extLst>
          </p:cNvPr>
          <p:cNvSpPr txBox="1"/>
          <p:nvPr/>
        </p:nvSpPr>
        <p:spPr>
          <a:xfrm>
            <a:off x="2244294" y="1397093"/>
            <a:ext cx="5124450" cy="892552"/>
          </a:xfrm>
          <a:prstGeom prst="rect">
            <a:avLst/>
          </a:prstGeom>
          <a:noFill/>
          <a:ln>
            <a:solidFill>
              <a:schemeClr val="tx1"/>
            </a:solidFill>
          </a:ln>
        </p:spPr>
        <p:txBody>
          <a:bodyPr wrap="square" rtlCol="0">
            <a:spAutoFit/>
          </a:bodyPr>
          <a:lstStyle/>
          <a:p>
            <a:r>
              <a:rPr lang="en-US" sz="1800" b="1" dirty="0">
                <a:solidFill>
                  <a:srgbClr val="E80808"/>
                </a:solidFill>
                <a:latin typeface="Arial" panose="020B0604020202020204" pitchFamily="34" charset="0"/>
              </a:rPr>
              <a:t>Widget Catalog </a:t>
            </a:r>
          </a:p>
          <a:p>
            <a:r>
              <a:rPr lang="en-US" sz="1600" b="1" dirty="0">
                <a:solidFill>
                  <a:srgbClr val="000000"/>
                </a:solidFill>
                <a:latin typeface="Arial" panose="020B0604020202020204" pitchFamily="34" charset="0"/>
              </a:rPr>
              <a:t>· Data</a:t>
            </a:r>
            <a:r>
              <a:rPr lang="en-US" sz="1600" b="1" dirty="0">
                <a:solidFill>
                  <a:srgbClr val="E80808"/>
                </a:solidFill>
                <a:latin typeface="Arial" panose="020B0604020202020204" pitchFamily="34" charset="0"/>
              </a:rPr>
              <a:t> </a:t>
            </a:r>
            <a:r>
              <a:rPr lang="en-US" sz="1600" b="1" dirty="0">
                <a:solidFill>
                  <a:srgbClr val="000000"/>
                </a:solidFill>
                <a:latin typeface="Arial" panose="020B0604020202020204" pitchFamily="34" charset="0"/>
              </a:rPr>
              <a:t>· Transform · Visualize · Model · Evaluate · Unsupervised ·Educational </a:t>
            </a:r>
            <a:r>
              <a:rPr lang="en-US" sz="1800" b="1" dirty="0">
                <a:solidFill>
                  <a:srgbClr val="000000"/>
                </a:solidFill>
                <a:latin typeface="Arial" panose="020B0604020202020204" pitchFamily="34" charset="0"/>
              </a:rPr>
              <a:t>· other add-ons</a:t>
            </a:r>
          </a:p>
        </p:txBody>
      </p:sp>
      <p:pic>
        <p:nvPicPr>
          <p:cNvPr id="4" name="Picture 3">
            <a:extLst>
              <a:ext uri="{FF2B5EF4-FFF2-40B4-BE49-F238E27FC236}">
                <a16:creationId xmlns:a16="http://schemas.microsoft.com/office/drawing/2014/main" id="{A5D3EA9C-0013-4679-3B07-05C47436E48D}"/>
              </a:ext>
            </a:extLst>
          </p:cNvPr>
          <p:cNvPicPr>
            <a:picLocks noChangeAspect="1"/>
          </p:cNvPicPr>
          <p:nvPr/>
        </p:nvPicPr>
        <p:blipFill>
          <a:blip r:embed="rId4"/>
          <a:stretch>
            <a:fillRect/>
          </a:stretch>
        </p:blipFill>
        <p:spPr>
          <a:xfrm>
            <a:off x="2543175" y="4789115"/>
            <a:ext cx="2914141" cy="1749704"/>
          </a:xfrm>
          <a:prstGeom prst="rect">
            <a:avLst/>
          </a:prstGeom>
        </p:spPr>
      </p:pic>
      <p:sp>
        <p:nvSpPr>
          <p:cNvPr id="5" name="Arrow: Right 4">
            <a:extLst>
              <a:ext uri="{FF2B5EF4-FFF2-40B4-BE49-F238E27FC236}">
                <a16:creationId xmlns:a16="http://schemas.microsoft.com/office/drawing/2014/main" id="{AC3EC9A5-07AE-D0F2-F958-064640DB41FC}"/>
              </a:ext>
            </a:extLst>
          </p:cNvPr>
          <p:cNvSpPr/>
          <p:nvPr/>
        </p:nvSpPr>
        <p:spPr>
          <a:xfrm>
            <a:off x="2076450" y="5210175"/>
            <a:ext cx="466725" cy="161925"/>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28006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0351A-C90F-5739-AC67-E76089E1CF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370B4F-3D79-367E-8579-AE2CB4B3F62E}"/>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Summary</a:t>
            </a:r>
            <a:br>
              <a:rPr lang="en-US" altLang="zh-CN" sz="3600" dirty="0"/>
            </a:br>
            <a:endParaRPr lang="en-US" sz="3600" dirty="0"/>
          </a:p>
        </p:txBody>
      </p:sp>
      <p:sp>
        <p:nvSpPr>
          <p:cNvPr id="3" name="Content Placeholder 2">
            <a:extLst>
              <a:ext uri="{FF2B5EF4-FFF2-40B4-BE49-F238E27FC236}">
                <a16:creationId xmlns:a16="http://schemas.microsoft.com/office/drawing/2014/main" id="{6594B115-02F5-47CF-88A5-CAFDCF9FBBF2}"/>
              </a:ext>
            </a:extLst>
          </p:cNvPr>
          <p:cNvSpPr>
            <a:spLocks noGrp="1"/>
          </p:cNvSpPr>
          <p:nvPr>
            <p:ph idx="1"/>
          </p:nvPr>
        </p:nvSpPr>
        <p:spPr>
          <a:xfrm>
            <a:off x="200025" y="1048385"/>
            <a:ext cx="8943975" cy="5123815"/>
          </a:xfrm>
        </p:spPr>
        <p:txBody>
          <a:bodyPr>
            <a:normAutofit fontScale="92500" lnSpcReduction="20000"/>
          </a:bodyPr>
          <a:lstStyle/>
          <a:p>
            <a:pPr marL="457200" lvl="1" indent="0">
              <a:buNone/>
            </a:pPr>
            <a:r>
              <a:rPr lang="en-US" altLang="zh-CN" sz="2000" dirty="0">
                <a:latin typeface="Georgia" panose="02040502050405020303" pitchFamily="18" charset="0"/>
              </a:rPr>
              <a:t>Pros</a:t>
            </a:r>
          </a:p>
          <a:p>
            <a:pPr lvl="1"/>
            <a:r>
              <a:rPr lang="en-US" altLang="zh-CN" sz="2000" dirty="0">
                <a:latin typeface="Georgia" panose="02040502050405020303" pitchFamily="18" charset="0"/>
              </a:rPr>
              <a:t>Open-source </a:t>
            </a:r>
            <a:r>
              <a:rPr lang="en-US" sz="2100" dirty="0">
                <a:latin typeface="Georgia" panose="02040502050405020303" pitchFamily="18" charset="0"/>
              </a:rPr>
              <a:t>library</a:t>
            </a:r>
            <a:endParaRPr lang="en-US" altLang="zh-CN" sz="2100" dirty="0">
              <a:latin typeface="Georgia" panose="02040502050405020303" pitchFamily="18" charset="0"/>
            </a:endParaRPr>
          </a:p>
          <a:p>
            <a:pPr lvl="1"/>
            <a:r>
              <a:rPr lang="en-US" altLang="zh-CN" sz="2100" dirty="0">
                <a:latin typeface="Georgia" panose="02040502050405020303" pitchFamily="18" charset="0"/>
              </a:rPr>
              <a:t>User friendly and easy implement– visualize the data, ML procedures and </a:t>
            </a:r>
            <a:r>
              <a:rPr lang="en-US" sz="2100" dirty="0">
                <a:latin typeface="Georgia" panose="02040502050405020303" pitchFamily="18" charset="0"/>
              </a:rPr>
              <a:t>interact with models</a:t>
            </a:r>
          </a:p>
          <a:p>
            <a:pPr lvl="1"/>
            <a:r>
              <a:rPr lang="en-US" altLang="zh-CN" sz="2100" dirty="0">
                <a:latin typeface="Georgia" panose="02040502050405020303" pitchFamily="18" charset="0"/>
              </a:rPr>
              <a:t>Useful documentations, tutorials and examples</a:t>
            </a:r>
          </a:p>
          <a:p>
            <a:pPr lvl="1"/>
            <a:r>
              <a:rPr lang="en-US" altLang="zh-CN" sz="2000" dirty="0">
                <a:latin typeface="Georgia" panose="02040502050405020303" pitchFamily="18" charset="0"/>
              </a:rPr>
              <a:t>Good for beginner or education purpose usage</a:t>
            </a:r>
          </a:p>
          <a:p>
            <a:pPr lvl="1"/>
            <a:r>
              <a:rPr lang="en-US" altLang="zh-CN" sz="2000" dirty="0">
                <a:latin typeface="Georgia" panose="02040502050405020303" pitchFamily="18" charset="0"/>
              </a:rPr>
              <a:t>Many add-ons and still in development</a:t>
            </a:r>
          </a:p>
          <a:p>
            <a:pPr lvl="1"/>
            <a:r>
              <a:rPr lang="en-US" altLang="zh-CN" sz="2000" dirty="0">
                <a:latin typeface="Georgia" panose="02040502050405020303" pitchFamily="18" charset="0"/>
              </a:rPr>
              <a:t>Fast computation speed </a:t>
            </a:r>
          </a:p>
          <a:p>
            <a:pPr marL="457200" lvl="1" indent="0">
              <a:buNone/>
            </a:pPr>
            <a:endParaRPr lang="en-US" altLang="zh-CN" sz="2000" dirty="0">
              <a:latin typeface="Georgia" panose="02040502050405020303" pitchFamily="18" charset="0"/>
            </a:endParaRPr>
          </a:p>
          <a:p>
            <a:pPr marL="457200" lvl="1" indent="0">
              <a:buNone/>
            </a:pPr>
            <a:r>
              <a:rPr lang="en-US" altLang="zh-CN" sz="2000" dirty="0">
                <a:latin typeface="Georgia" panose="02040502050405020303" pitchFamily="18" charset="0"/>
              </a:rPr>
              <a:t>Cons</a:t>
            </a:r>
          </a:p>
          <a:p>
            <a:pPr lvl="1"/>
            <a:r>
              <a:rPr lang="en-US" altLang="zh-CN" sz="2000" dirty="0">
                <a:latin typeface="Georgia" panose="02040502050405020303" pitchFamily="18" charset="0"/>
              </a:rPr>
              <a:t>Still has a lot of limitations (e.g. feature (domains and table), no built in Karas package, and not for large dataset)</a:t>
            </a:r>
          </a:p>
          <a:p>
            <a:pPr lvl="1"/>
            <a:r>
              <a:rPr lang="en-US" altLang="zh-CN" sz="2000" dirty="0">
                <a:latin typeface="Georgia" panose="02040502050405020303" pitchFamily="18" charset="0"/>
              </a:rPr>
              <a:t>Python script console is hard to visualize the output. </a:t>
            </a:r>
            <a:r>
              <a:rPr lang="en-US" altLang="zh-CN" sz="2000" dirty="0" err="1">
                <a:latin typeface="Georgia" panose="02040502050405020303" pitchFamily="18" charset="0"/>
              </a:rPr>
              <a:t>Jupyter</a:t>
            </a:r>
            <a:r>
              <a:rPr lang="en-US" altLang="zh-CN" sz="2000" dirty="0">
                <a:latin typeface="Georgia" panose="02040502050405020303" pitchFamily="18" charset="0"/>
              </a:rPr>
              <a:t> notebook or spyder will be better to view the python commands and outputs</a:t>
            </a:r>
          </a:p>
          <a:p>
            <a:pPr lvl="1"/>
            <a:r>
              <a:rPr lang="en-US" altLang="zh-CN" sz="2000" dirty="0">
                <a:latin typeface="Georgia" panose="02040502050405020303" pitchFamily="18" charset="0"/>
              </a:rPr>
              <a:t>Orange2.7 still available but not be included in Orange3</a:t>
            </a:r>
          </a:p>
          <a:p>
            <a:pPr marL="857250" lvl="2" indent="0">
              <a:buNone/>
            </a:pPr>
            <a:r>
              <a:rPr lang="en-US" altLang="zh-CN" sz="1600" dirty="0">
                <a:latin typeface="Georgia" panose="02040502050405020303" pitchFamily="18" charset="0"/>
              </a:rPr>
              <a:t>Orange2.7 contains Hyperparameter tuning, but Orange3 does not and cannot run hyperparameter tuning in Orange3</a:t>
            </a:r>
          </a:p>
          <a:p>
            <a:pPr lvl="1"/>
            <a:r>
              <a:rPr lang="en-US" altLang="zh-CN" sz="2000" dirty="0">
                <a:latin typeface="Georgia" panose="02040502050405020303" pitchFamily="18" charset="0"/>
              </a:rPr>
              <a:t>Not for Advanced user. Some user says “</a:t>
            </a:r>
            <a:r>
              <a:rPr lang="en-US" sz="1400" dirty="0">
                <a:latin typeface="Georgia" panose="02040502050405020303" pitchFamily="18" charset="0"/>
              </a:rPr>
              <a:t>Real life work is not like that, these tools (Orange) are just not enough.”</a:t>
            </a:r>
            <a:endParaRPr lang="en-US" altLang="zh-CN" sz="2000" dirty="0"/>
          </a:p>
          <a:p>
            <a:pPr lvl="1"/>
            <a:endParaRPr lang="en-US" altLang="zh-CN" dirty="0"/>
          </a:p>
          <a:p>
            <a:pPr lvl="1"/>
            <a:endParaRPr lang="en-US" dirty="0"/>
          </a:p>
        </p:txBody>
      </p:sp>
      <p:sp>
        <p:nvSpPr>
          <p:cNvPr id="4" name="Title 1">
            <a:extLst>
              <a:ext uri="{FF2B5EF4-FFF2-40B4-BE49-F238E27FC236}">
                <a16:creationId xmlns:a16="http://schemas.microsoft.com/office/drawing/2014/main" id="{58AC30E5-87DB-68EE-8CEB-DB84A1E713B2}"/>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spTree>
    <p:extLst>
      <p:ext uri="{BB962C8B-B14F-4D97-AF65-F5344CB8AC3E}">
        <p14:creationId xmlns:p14="http://schemas.microsoft.com/office/powerpoint/2010/main" val="4324975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09C9F-39D4-442B-8E95-921F359E968D}"/>
              </a:ext>
            </a:extLst>
          </p:cNvPr>
          <p:cNvSpPr>
            <a:spLocks noGrp="1"/>
          </p:cNvSpPr>
          <p:nvPr>
            <p:ph type="title"/>
          </p:nvPr>
        </p:nvSpPr>
        <p:spPr/>
        <p:txBody>
          <a:bodyPr/>
          <a:lstStyle/>
          <a:p>
            <a:r>
              <a:rPr lang="en-US" dirty="0"/>
              <a:t>Thank You! </a:t>
            </a:r>
          </a:p>
        </p:txBody>
      </p:sp>
      <p:sp>
        <p:nvSpPr>
          <p:cNvPr id="3" name="Content Placeholder 2">
            <a:extLst>
              <a:ext uri="{FF2B5EF4-FFF2-40B4-BE49-F238E27FC236}">
                <a16:creationId xmlns:a16="http://schemas.microsoft.com/office/drawing/2014/main" id="{FBAD743A-F6E1-4D9F-A75E-9A1E8651C136}"/>
              </a:ext>
            </a:extLst>
          </p:cNvPr>
          <p:cNvSpPr>
            <a:spLocks noGrp="1"/>
          </p:cNvSpPr>
          <p:nvPr>
            <p:ph idx="1"/>
          </p:nvPr>
        </p:nvSpPr>
        <p:spPr>
          <a:xfrm>
            <a:off x="200025" y="1657350"/>
            <a:ext cx="8943975" cy="4525963"/>
          </a:xfrm>
        </p:spPr>
        <p:txBody>
          <a:bodyPr/>
          <a:lstStyle/>
          <a:p>
            <a:r>
              <a:rPr lang="en-US" sz="2800" dirty="0">
                <a:latin typeface="Arial" panose="020B0604020202020204" pitchFamily="34" charset="0"/>
                <a:cs typeface="Arial" panose="020B0604020202020204" pitchFamily="34" charset="0"/>
              </a:rPr>
              <a:t>For more information visit Orange3 website at:</a:t>
            </a:r>
            <a:endParaRPr lang="en-US" dirty="0">
              <a:latin typeface="Arial" panose="020B0604020202020204" pitchFamily="34" charset="0"/>
              <a:cs typeface="Arial" panose="020B0604020202020204" pitchFamily="34" charset="0"/>
            </a:endParaRPr>
          </a:p>
          <a:p>
            <a:pPr lvl="1"/>
            <a:r>
              <a:rPr lang="en-US" dirty="0">
                <a:latin typeface="Arial" panose="020B0604020202020204" pitchFamily="34" charset="0"/>
                <a:cs typeface="Arial" panose="020B0604020202020204" pitchFamily="34" charset="0"/>
                <a:hlinkClick r:id="rId3"/>
              </a:rPr>
              <a:t>https://orange3.readthedocs.io/projects/orange-visual-programming/en/latest/index.html</a:t>
            </a:r>
            <a:endParaRPr lang="en-US" dirty="0">
              <a:latin typeface="Arial" panose="020B0604020202020204" pitchFamily="34" charset="0"/>
              <a:cs typeface="Arial" panose="020B0604020202020204" pitchFamily="34" charset="0"/>
            </a:endParaRPr>
          </a:p>
          <a:p>
            <a:pPr lvl="1"/>
            <a:endParaRPr lang="en-US" dirty="0">
              <a:latin typeface="Arial" panose="020B0604020202020204" pitchFamily="34" charset="0"/>
              <a:cs typeface="Arial" panose="020B0604020202020204" pitchFamily="34" charset="0"/>
            </a:endParaRPr>
          </a:p>
          <a:p>
            <a:r>
              <a:rPr lang="en-US" sz="2800" b="0" i="0" dirty="0">
                <a:solidFill>
                  <a:srgbClr val="333333"/>
                </a:solidFill>
                <a:effectLst/>
                <a:latin typeface="Arial" panose="020B0604020202020204" pitchFamily="34" charset="0"/>
                <a:cs typeface="Arial" panose="020B0604020202020204" pitchFamily="34" charset="0"/>
              </a:rPr>
              <a:t>To request </a:t>
            </a:r>
            <a:r>
              <a:rPr lang="en-US" sz="2800" dirty="0">
                <a:solidFill>
                  <a:srgbClr val="333333"/>
                </a:solidFill>
                <a:latin typeface="Arial" panose="020B0604020202020204" pitchFamily="34" charset="0"/>
                <a:cs typeface="Arial" panose="020B0604020202020204" pitchFamily="34" charset="0"/>
              </a:rPr>
              <a:t>RCS services, call the </a:t>
            </a:r>
            <a:r>
              <a:rPr lang="en-US" sz="2800" b="0" i="0" dirty="0" err="1">
                <a:solidFill>
                  <a:srgbClr val="333333"/>
                </a:solidFill>
                <a:effectLst/>
                <a:latin typeface="Arial" panose="020B0604020202020204" pitchFamily="34" charset="0"/>
                <a:cs typeface="Arial" panose="020B0604020202020204" pitchFamily="34" charset="0"/>
              </a:rPr>
              <a:t>HelpDesk</a:t>
            </a:r>
            <a:r>
              <a:rPr lang="en-US" sz="2800" b="0" i="0" dirty="0">
                <a:solidFill>
                  <a:srgbClr val="333333"/>
                </a:solidFill>
                <a:effectLst/>
                <a:latin typeface="Arial" panose="020B0604020202020204" pitchFamily="34" charset="0"/>
                <a:cs typeface="Arial" panose="020B0604020202020204" pitchFamily="34" charset="0"/>
              </a:rPr>
              <a:t> at:</a:t>
            </a:r>
          </a:p>
          <a:p>
            <a:pPr lvl="1"/>
            <a:r>
              <a:rPr lang="en-US" b="0" i="0" dirty="0">
                <a:solidFill>
                  <a:srgbClr val="333333"/>
                </a:solidFill>
                <a:effectLst/>
                <a:latin typeface="Arial" panose="020B0604020202020204" pitchFamily="34" charset="0"/>
                <a:cs typeface="Arial" panose="020B0604020202020204" pitchFamily="34" charset="0"/>
              </a:rPr>
              <a:t>  </a:t>
            </a:r>
            <a:r>
              <a:rPr lang="en-US" b="0" i="0" u="sng" dirty="0">
                <a:solidFill>
                  <a:srgbClr val="006C93"/>
                </a:solidFill>
                <a:effectLst/>
                <a:latin typeface="Arial" panose="020B0604020202020204" pitchFamily="34" charset="0"/>
                <a:cs typeface="Arial" panose="020B0604020202020204" pitchFamily="34" charset="0"/>
                <a:hlinkClick r:id="rId4"/>
              </a:rPr>
              <a:t>865-974-9900</a:t>
            </a:r>
            <a:endParaRPr lang="en-US" dirty="0">
              <a:latin typeface="Arial" panose="020B0604020202020204" pitchFamily="34" charset="0"/>
              <a:cs typeface="Arial" panose="020B0604020202020204" pitchFamily="34" charset="0"/>
            </a:endParaRPr>
          </a:p>
          <a:p>
            <a:pPr lvl="1"/>
            <a:endParaRPr lang="en-US" dirty="0"/>
          </a:p>
        </p:txBody>
      </p:sp>
      <p:sp>
        <p:nvSpPr>
          <p:cNvPr id="4" name="Title 1">
            <a:extLst>
              <a:ext uri="{FF2B5EF4-FFF2-40B4-BE49-F238E27FC236}">
                <a16:creationId xmlns:a16="http://schemas.microsoft.com/office/drawing/2014/main" id="{B0BC9440-73D0-9183-9830-7380C6558895}"/>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r>
              <a:rPr lang="en-US" dirty="0"/>
              <a:t>Questions?</a:t>
            </a:r>
          </a:p>
        </p:txBody>
      </p:sp>
    </p:spTree>
    <p:extLst>
      <p:ext uri="{BB962C8B-B14F-4D97-AF65-F5344CB8AC3E}">
        <p14:creationId xmlns:p14="http://schemas.microsoft.com/office/powerpoint/2010/main" val="2718708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7A88F-2CD9-0BB2-F479-EAA05D7043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C3366B-C4D5-CE2F-6BA8-2657D7A33BB1}"/>
              </a:ext>
            </a:extLst>
          </p:cNvPr>
          <p:cNvSpPr>
            <a:spLocks noGrp="1"/>
          </p:cNvSpPr>
          <p:nvPr>
            <p:ph type="title"/>
          </p:nvPr>
        </p:nvSpPr>
        <p:spPr/>
        <p:txBody>
          <a:bodyPr/>
          <a:lstStyle/>
          <a:p>
            <a:pPr algn="ctr"/>
            <a:r>
              <a:rPr lang="en-US" dirty="0"/>
              <a:t>Import data</a:t>
            </a:r>
          </a:p>
        </p:txBody>
      </p:sp>
      <p:sp>
        <p:nvSpPr>
          <p:cNvPr id="3" name="Content Placeholder 2">
            <a:extLst>
              <a:ext uri="{FF2B5EF4-FFF2-40B4-BE49-F238E27FC236}">
                <a16:creationId xmlns:a16="http://schemas.microsoft.com/office/drawing/2014/main" id="{C85B257A-A665-91D1-8D94-9DB541110275}"/>
              </a:ext>
            </a:extLst>
          </p:cNvPr>
          <p:cNvSpPr>
            <a:spLocks noGrp="1"/>
          </p:cNvSpPr>
          <p:nvPr>
            <p:ph idx="1"/>
          </p:nvPr>
        </p:nvSpPr>
        <p:spPr>
          <a:xfrm>
            <a:off x="279647" y="1422076"/>
            <a:ext cx="3351320" cy="4980944"/>
          </a:xfrm>
        </p:spPr>
        <p:txBody>
          <a:bodyPr>
            <a:normAutofit/>
          </a:bodyPr>
          <a:lstStyle/>
          <a:p>
            <a:pPr lvl="1"/>
            <a:r>
              <a:rPr lang="en-US" sz="2400" dirty="0">
                <a:latin typeface="Georgia" panose="02040502050405020303" pitchFamily="18" charset="0"/>
              </a:rPr>
              <a:t>File widget to import a dataset on your local drive or online using URL.</a:t>
            </a:r>
          </a:p>
          <a:p>
            <a:endParaRPr lang="en-US" dirty="0"/>
          </a:p>
        </p:txBody>
      </p:sp>
      <p:pic>
        <p:nvPicPr>
          <p:cNvPr id="4" name="Picture 3">
            <a:extLst>
              <a:ext uri="{FF2B5EF4-FFF2-40B4-BE49-F238E27FC236}">
                <a16:creationId xmlns:a16="http://schemas.microsoft.com/office/drawing/2014/main" id="{FACD616C-355B-D5F3-0253-CAA975E0D41A}"/>
              </a:ext>
            </a:extLst>
          </p:cNvPr>
          <p:cNvPicPr>
            <a:picLocks noChangeAspect="1"/>
          </p:cNvPicPr>
          <p:nvPr/>
        </p:nvPicPr>
        <p:blipFill>
          <a:blip r:embed="rId3"/>
          <a:stretch>
            <a:fillRect/>
          </a:stretch>
        </p:blipFill>
        <p:spPr>
          <a:xfrm>
            <a:off x="3830715" y="1298981"/>
            <a:ext cx="5033638" cy="4597389"/>
          </a:xfrm>
          <a:prstGeom prst="rect">
            <a:avLst/>
          </a:prstGeom>
        </p:spPr>
      </p:pic>
    </p:spTree>
    <p:extLst>
      <p:ext uri="{BB962C8B-B14F-4D97-AF65-F5344CB8AC3E}">
        <p14:creationId xmlns:p14="http://schemas.microsoft.com/office/powerpoint/2010/main" val="3539034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59A55-38C9-B96D-FA49-89A1D54CE8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F126BF-FC78-251B-808B-DB6D15487B09}"/>
              </a:ext>
            </a:extLst>
          </p:cNvPr>
          <p:cNvSpPr>
            <a:spLocks noGrp="1"/>
          </p:cNvSpPr>
          <p:nvPr>
            <p:ph type="title"/>
          </p:nvPr>
        </p:nvSpPr>
        <p:spPr/>
        <p:txBody>
          <a:bodyPr/>
          <a:lstStyle/>
          <a:p>
            <a:pPr algn="ctr"/>
            <a:r>
              <a:rPr lang="en-US" dirty="0"/>
              <a:t>Import data</a:t>
            </a:r>
          </a:p>
        </p:txBody>
      </p:sp>
      <p:sp>
        <p:nvSpPr>
          <p:cNvPr id="3" name="Content Placeholder 2">
            <a:extLst>
              <a:ext uri="{FF2B5EF4-FFF2-40B4-BE49-F238E27FC236}">
                <a16:creationId xmlns:a16="http://schemas.microsoft.com/office/drawing/2014/main" id="{3A1D62A0-3DEB-9643-3DCC-DFE1532E3A6A}"/>
              </a:ext>
            </a:extLst>
          </p:cNvPr>
          <p:cNvSpPr>
            <a:spLocks noGrp="1"/>
          </p:cNvSpPr>
          <p:nvPr>
            <p:ph idx="1"/>
          </p:nvPr>
        </p:nvSpPr>
        <p:spPr>
          <a:xfrm>
            <a:off x="457200" y="1216240"/>
            <a:ext cx="8229600" cy="4909923"/>
          </a:xfrm>
        </p:spPr>
        <p:txBody>
          <a:bodyPr>
            <a:normAutofit/>
          </a:bodyPr>
          <a:lstStyle/>
          <a:p>
            <a:pPr lvl="1"/>
            <a:r>
              <a:rPr lang="en-US" sz="3200" dirty="0">
                <a:latin typeface="Georgia" panose="02040502050405020303" pitchFamily="18" charset="0"/>
              </a:rPr>
              <a:t>The data feature can be defined here as well. Diagnosis is set as the target variable. ID can be set as meta. </a:t>
            </a:r>
          </a:p>
          <a:p>
            <a:pPr lvl="1"/>
            <a:r>
              <a:rPr lang="en-US" sz="3200" b="1" dirty="0">
                <a:latin typeface="Georgia" panose="02040502050405020303" pitchFamily="18" charset="0"/>
              </a:rPr>
              <a:t>Role</a:t>
            </a:r>
            <a:r>
              <a:rPr lang="en-US" sz="3200" dirty="0">
                <a:latin typeface="Georgia" panose="02040502050405020303" pitchFamily="18" charset="0"/>
              </a:rPr>
              <a:t>: features, </a:t>
            </a:r>
            <a:r>
              <a:rPr lang="en-US" sz="3200" b="1" dirty="0">
                <a:latin typeface="Georgia" panose="02040502050405020303" pitchFamily="18" charset="0"/>
              </a:rPr>
              <a:t>target</a:t>
            </a:r>
            <a:r>
              <a:rPr lang="en-US" sz="3200" dirty="0">
                <a:latin typeface="Georgia" panose="02040502050405020303" pitchFamily="18" charset="0"/>
              </a:rPr>
              <a:t>, meta.</a:t>
            </a:r>
          </a:p>
          <a:p>
            <a:pPr marL="857250" lvl="2" indent="0">
              <a:buNone/>
            </a:pPr>
            <a:r>
              <a:rPr lang="en-US" dirty="0">
                <a:latin typeface="Georgia" panose="02040502050405020303" pitchFamily="18" charset="0"/>
              </a:rPr>
              <a:t>Note: Meta variables are </a:t>
            </a:r>
            <a:r>
              <a:rPr lang="en-US" dirty="0">
                <a:latin typeface="Georgia" panose="02040502050405020303" pitchFamily="18" charset="0"/>
                <a:hlinkClick r:id="rId3"/>
              </a:rPr>
              <a:t>meta data</a:t>
            </a:r>
            <a:r>
              <a:rPr lang="en-US" dirty="0">
                <a:latin typeface="Georgia" panose="02040502050405020303" pitchFamily="18" charset="0"/>
              </a:rPr>
              <a:t>, data about data, not used for statistical inference</a:t>
            </a:r>
            <a:r>
              <a:rPr lang="en-US" sz="1800" dirty="0">
                <a:latin typeface="Georgia" panose="02040502050405020303" pitchFamily="18" charset="0"/>
              </a:rPr>
              <a:t>.</a:t>
            </a:r>
          </a:p>
          <a:p>
            <a:pPr marL="857250" lvl="2" indent="0">
              <a:buNone/>
            </a:pPr>
            <a:endParaRPr lang="en-US" sz="1600" dirty="0">
              <a:latin typeface="Georgia" panose="02040502050405020303" pitchFamily="18" charset="0"/>
            </a:endParaRPr>
          </a:p>
          <a:p>
            <a:pPr marL="628650" lvl="1" indent="-171450"/>
            <a:r>
              <a:rPr lang="en-US" sz="3200" dirty="0">
                <a:latin typeface="Georgia" panose="02040502050405020303" pitchFamily="18" charset="0"/>
              </a:rPr>
              <a:t> Features can also be defined </a:t>
            </a:r>
          </a:p>
          <a:p>
            <a:pPr marL="457200" lvl="1" indent="0">
              <a:buNone/>
            </a:pPr>
            <a:r>
              <a:rPr lang="en-US" sz="3200" dirty="0">
                <a:latin typeface="Georgia" panose="02040502050405020303" pitchFamily="18" charset="0"/>
              </a:rPr>
              <a:t>    at Select Columns Widget</a:t>
            </a:r>
          </a:p>
          <a:p>
            <a:endParaRPr lang="en-US" dirty="0"/>
          </a:p>
        </p:txBody>
      </p:sp>
      <p:pic>
        <p:nvPicPr>
          <p:cNvPr id="9" name="Picture 8">
            <a:extLst>
              <a:ext uri="{FF2B5EF4-FFF2-40B4-BE49-F238E27FC236}">
                <a16:creationId xmlns:a16="http://schemas.microsoft.com/office/drawing/2014/main" id="{6EE9BF75-E5B7-57B8-8771-2B283CD1A00B}"/>
              </a:ext>
            </a:extLst>
          </p:cNvPr>
          <p:cNvPicPr>
            <a:picLocks noChangeAspect="1"/>
          </p:cNvPicPr>
          <p:nvPr/>
        </p:nvPicPr>
        <p:blipFill>
          <a:blip r:embed="rId4"/>
          <a:stretch>
            <a:fillRect/>
          </a:stretch>
        </p:blipFill>
        <p:spPr>
          <a:xfrm>
            <a:off x="6819463" y="4471045"/>
            <a:ext cx="1419015" cy="1272610"/>
          </a:xfrm>
          <a:prstGeom prst="rect">
            <a:avLst/>
          </a:prstGeom>
        </p:spPr>
      </p:pic>
    </p:spTree>
    <p:extLst>
      <p:ext uri="{BB962C8B-B14F-4D97-AF65-F5344CB8AC3E}">
        <p14:creationId xmlns:p14="http://schemas.microsoft.com/office/powerpoint/2010/main" val="2616861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D75FB-B747-D0A7-ECDE-E1199046B5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27B9C7-93E2-A6F4-00DC-503E4A8F3E5C}"/>
              </a:ext>
            </a:extLst>
          </p:cNvPr>
          <p:cNvSpPr>
            <a:spLocks noGrp="1"/>
          </p:cNvSpPr>
          <p:nvPr>
            <p:ph type="title"/>
          </p:nvPr>
        </p:nvSpPr>
        <p:spPr>
          <a:xfrm>
            <a:off x="415873" y="-42474"/>
            <a:ext cx="8229600" cy="1143000"/>
          </a:xfrm>
        </p:spPr>
        <p:txBody>
          <a:bodyPr>
            <a:normAutofit fontScale="90000"/>
          </a:bodyPr>
          <a:lstStyle/>
          <a:p>
            <a:br>
              <a:rPr lang="en-US" sz="3600" dirty="0"/>
            </a:br>
            <a:r>
              <a:rPr lang="en-US" sz="3600" dirty="0"/>
              <a:t>Breast Cancer Data</a:t>
            </a:r>
            <a:br>
              <a:rPr lang="en-US" altLang="zh-CN" sz="3600" dirty="0"/>
            </a:br>
            <a:endParaRPr lang="en-US" sz="3600" dirty="0"/>
          </a:p>
        </p:txBody>
      </p:sp>
      <p:sp>
        <p:nvSpPr>
          <p:cNvPr id="3" name="Content Placeholder 2">
            <a:extLst>
              <a:ext uri="{FF2B5EF4-FFF2-40B4-BE49-F238E27FC236}">
                <a16:creationId xmlns:a16="http://schemas.microsoft.com/office/drawing/2014/main" id="{F076130E-6490-CA04-C356-FF9B3A217ABD}"/>
              </a:ext>
            </a:extLst>
          </p:cNvPr>
          <p:cNvSpPr>
            <a:spLocks noGrp="1"/>
          </p:cNvSpPr>
          <p:nvPr>
            <p:ph idx="1"/>
          </p:nvPr>
        </p:nvSpPr>
        <p:spPr>
          <a:xfrm>
            <a:off x="111073" y="912266"/>
            <a:ext cx="8839200" cy="5538399"/>
          </a:xfrm>
        </p:spPr>
        <p:txBody>
          <a:bodyPr>
            <a:normAutofit fontScale="32500" lnSpcReduction="20000"/>
          </a:bodyPr>
          <a:lstStyle/>
          <a:p>
            <a:pPr marL="0" indent="0">
              <a:buNone/>
            </a:pPr>
            <a:r>
              <a:rPr lang="en-US" sz="5500" dirty="0">
                <a:latin typeface="Georgia" panose="02040502050405020303" pitchFamily="18" charset="0"/>
              </a:rPr>
              <a:t>Features are computed from a digitized image of a fine needle aspirate (FNA) of a breast mass. They describe characteristics of the cell nuclei present in the image. A few of the images can be found at </a:t>
            </a:r>
            <a:r>
              <a:rPr lang="en-US" sz="5500" b="0" i="0" dirty="0">
                <a:solidFill>
                  <a:srgbClr val="303030"/>
                </a:solidFill>
                <a:effectLst/>
                <a:latin typeface="Georgia" panose="02040502050405020303" pitchFamily="18" charset="0"/>
                <a:hlinkClick r:id="rId3"/>
              </a:rPr>
              <a:t>http://www.cs.wisc.edu/~street/images/</a:t>
            </a:r>
            <a:r>
              <a:rPr lang="en-US" sz="5500" b="0" i="0" dirty="0">
                <a:solidFill>
                  <a:srgbClr val="303030"/>
                </a:solidFill>
                <a:effectLst/>
                <a:latin typeface="Georgia" panose="02040502050405020303" pitchFamily="18" charset="0"/>
              </a:rPr>
              <a:t>. </a:t>
            </a:r>
            <a:r>
              <a:rPr lang="en-US" sz="5500" dirty="0">
                <a:latin typeface="Georgia" panose="02040502050405020303" pitchFamily="18" charset="0"/>
              </a:rPr>
              <a:t>The mean, standard error, and "worst" or largest (mean of the three largest values) of these features were computed for each image, resulting in 30 features:</a:t>
            </a:r>
          </a:p>
          <a:p>
            <a:pPr marL="0" indent="0">
              <a:buNone/>
            </a:pPr>
            <a:endParaRPr lang="en-US" b="1" dirty="0">
              <a:latin typeface="Georgia" panose="02040502050405020303" pitchFamily="18" charset="0"/>
            </a:endParaRPr>
          </a:p>
          <a:p>
            <a:pPr marL="0" indent="0">
              <a:buNone/>
            </a:pPr>
            <a:r>
              <a:rPr lang="en-US" sz="5500" b="1" dirty="0">
                <a:latin typeface="Georgia" panose="02040502050405020303" pitchFamily="18" charset="0"/>
              </a:rPr>
              <a:t>Target variable:</a:t>
            </a:r>
          </a:p>
          <a:p>
            <a:pPr lvl="1">
              <a:buFont typeface="Arial" panose="020B0604020202020204" pitchFamily="34" charset="0"/>
              <a:buChar char="•"/>
            </a:pPr>
            <a:r>
              <a:rPr lang="en-US" sz="5500" b="1" dirty="0">
                <a:latin typeface="Georgia" panose="02040502050405020303" pitchFamily="18" charset="0"/>
              </a:rPr>
              <a:t>diagnosis: </a:t>
            </a:r>
            <a:r>
              <a:rPr lang="en-US" sz="5500" dirty="0">
                <a:latin typeface="Georgia" panose="02040502050405020303" pitchFamily="18" charset="0"/>
              </a:rPr>
              <a:t>M for malignant, B for benign – Acts as the ‘Target’</a:t>
            </a:r>
          </a:p>
          <a:p>
            <a:pPr lvl="1">
              <a:buFont typeface="Arial" panose="020B0604020202020204" pitchFamily="34" charset="0"/>
              <a:buChar char="•"/>
            </a:pPr>
            <a:r>
              <a:rPr lang="en-US" sz="5500" b="1" dirty="0">
                <a:latin typeface="Georgia" panose="02040502050405020303" pitchFamily="18" charset="0"/>
              </a:rPr>
              <a:t>area</a:t>
            </a:r>
            <a:r>
              <a:rPr lang="en-US" sz="5500" dirty="0">
                <a:latin typeface="Georgia" panose="02040502050405020303" pitchFamily="18" charset="0"/>
              </a:rPr>
              <a:t>: tumor area – Acts as the ‘Target’ or Response for Example2</a:t>
            </a:r>
          </a:p>
          <a:p>
            <a:pPr lvl="1">
              <a:buFont typeface="Arial" panose="020B0604020202020204" pitchFamily="34" charset="0"/>
              <a:buChar char="•"/>
            </a:pPr>
            <a:endParaRPr lang="en-US" sz="5500" dirty="0">
              <a:latin typeface="Georgia" panose="02040502050405020303" pitchFamily="18" charset="0"/>
            </a:endParaRPr>
          </a:p>
          <a:p>
            <a:pPr marL="57150" indent="0">
              <a:buNone/>
            </a:pPr>
            <a:r>
              <a:rPr lang="en-US" sz="5500" b="1" dirty="0">
                <a:latin typeface="Georgia" panose="02040502050405020303" pitchFamily="18" charset="0"/>
              </a:rPr>
              <a:t>Features:</a:t>
            </a:r>
          </a:p>
          <a:p>
            <a:pPr lvl="1">
              <a:buFont typeface="Arial" panose="020B0604020202020204" pitchFamily="34" charset="0"/>
              <a:buChar char="•"/>
            </a:pPr>
            <a:r>
              <a:rPr lang="en-US" sz="5500" b="1" dirty="0">
                <a:latin typeface="Georgia" panose="02040502050405020303" pitchFamily="18" charset="0"/>
              </a:rPr>
              <a:t>radius</a:t>
            </a:r>
            <a:r>
              <a:rPr lang="en-US" sz="5500" dirty="0">
                <a:latin typeface="Georgia" panose="02040502050405020303" pitchFamily="18" charset="0"/>
              </a:rPr>
              <a:t>: distances from center to points on the perimeter </a:t>
            </a:r>
          </a:p>
          <a:p>
            <a:pPr lvl="1">
              <a:buFont typeface="Arial" panose="020B0604020202020204" pitchFamily="34" charset="0"/>
              <a:buChar char="•"/>
            </a:pPr>
            <a:r>
              <a:rPr lang="en-US" sz="5500" b="1" dirty="0">
                <a:latin typeface="Georgia" panose="02040502050405020303" pitchFamily="18" charset="0"/>
              </a:rPr>
              <a:t>texture</a:t>
            </a:r>
            <a:r>
              <a:rPr lang="en-US" sz="5500" dirty="0">
                <a:latin typeface="Georgia" panose="02040502050405020303" pitchFamily="18" charset="0"/>
              </a:rPr>
              <a:t>: standard deviation of gray-scale values</a:t>
            </a:r>
          </a:p>
          <a:p>
            <a:pPr lvl="1">
              <a:buFont typeface="Arial" panose="020B0604020202020204" pitchFamily="34" charset="0"/>
              <a:buChar char="•"/>
            </a:pPr>
            <a:r>
              <a:rPr lang="en-US" sz="5500" b="1" dirty="0">
                <a:latin typeface="Georgia" panose="02040502050405020303" pitchFamily="18" charset="0"/>
              </a:rPr>
              <a:t>perimeter: </a:t>
            </a:r>
            <a:r>
              <a:rPr lang="en-US" sz="5500" dirty="0">
                <a:latin typeface="Georgia" panose="02040502050405020303" pitchFamily="18" charset="0"/>
              </a:rPr>
              <a:t>tumor perimeter </a:t>
            </a:r>
          </a:p>
          <a:p>
            <a:pPr lvl="1">
              <a:buFont typeface="Arial" panose="020B0604020202020204" pitchFamily="34" charset="0"/>
              <a:buChar char="•"/>
            </a:pPr>
            <a:r>
              <a:rPr lang="en-US" sz="5500" b="1" dirty="0">
                <a:latin typeface="Georgia" panose="02040502050405020303" pitchFamily="18" charset="0"/>
              </a:rPr>
              <a:t>smoothness</a:t>
            </a:r>
            <a:r>
              <a:rPr lang="en-US" sz="5500" dirty="0">
                <a:latin typeface="Georgia" panose="02040502050405020303" pitchFamily="18" charset="0"/>
              </a:rPr>
              <a:t>: local variation in radius lengths </a:t>
            </a:r>
          </a:p>
          <a:p>
            <a:pPr lvl="1">
              <a:buFont typeface="Arial" panose="020B0604020202020204" pitchFamily="34" charset="0"/>
              <a:buChar char="•"/>
            </a:pPr>
            <a:r>
              <a:rPr lang="en-US" sz="5500" b="1" dirty="0">
                <a:latin typeface="Georgia" panose="02040502050405020303" pitchFamily="18" charset="0"/>
              </a:rPr>
              <a:t>compactness</a:t>
            </a:r>
            <a:r>
              <a:rPr lang="en-US" sz="5500" dirty="0">
                <a:latin typeface="Georgia" panose="02040502050405020303" pitchFamily="18" charset="0"/>
              </a:rPr>
              <a:t>: perimeter^2 / area - 1.0 </a:t>
            </a:r>
          </a:p>
          <a:p>
            <a:pPr lvl="1">
              <a:buFont typeface="Arial" panose="020B0604020202020204" pitchFamily="34" charset="0"/>
              <a:buChar char="•"/>
            </a:pPr>
            <a:r>
              <a:rPr lang="en-US" sz="5500" b="1" dirty="0">
                <a:latin typeface="Georgia" panose="02040502050405020303" pitchFamily="18" charset="0"/>
              </a:rPr>
              <a:t>concavity</a:t>
            </a:r>
            <a:r>
              <a:rPr lang="en-US" sz="5500" dirty="0">
                <a:latin typeface="Georgia" panose="02040502050405020303" pitchFamily="18" charset="0"/>
              </a:rPr>
              <a:t>: severity of concave portions of the contour</a:t>
            </a:r>
          </a:p>
          <a:p>
            <a:pPr lvl="1">
              <a:buFont typeface="Arial" panose="020B0604020202020204" pitchFamily="34" charset="0"/>
              <a:buChar char="•"/>
            </a:pPr>
            <a:r>
              <a:rPr lang="en-US" sz="5500" b="1" dirty="0">
                <a:latin typeface="Georgia" panose="02040502050405020303" pitchFamily="18" charset="0"/>
              </a:rPr>
              <a:t>concave points</a:t>
            </a:r>
            <a:r>
              <a:rPr lang="en-US" sz="5500" dirty="0">
                <a:latin typeface="Georgia" panose="02040502050405020303" pitchFamily="18" charset="0"/>
              </a:rPr>
              <a:t>: number of concave portions of the contour</a:t>
            </a:r>
          </a:p>
          <a:p>
            <a:pPr lvl="1">
              <a:buFont typeface="Arial" panose="020B0604020202020204" pitchFamily="34" charset="0"/>
              <a:buChar char="•"/>
            </a:pPr>
            <a:r>
              <a:rPr lang="en-US" sz="5500" b="1" dirty="0">
                <a:latin typeface="Georgia" panose="02040502050405020303" pitchFamily="18" charset="0"/>
              </a:rPr>
              <a:t>symmetry:</a:t>
            </a:r>
            <a:r>
              <a:rPr lang="en-US" sz="5500" dirty="0">
                <a:latin typeface="Georgia" panose="02040502050405020303" pitchFamily="18" charset="0"/>
              </a:rPr>
              <a:t> measure of tumor symmetry</a:t>
            </a:r>
          </a:p>
          <a:p>
            <a:pPr lvl="1">
              <a:buFont typeface="Arial" panose="020B0604020202020204" pitchFamily="34" charset="0"/>
              <a:buChar char="•"/>
            </a:pPr>
            <a:r>
              <a:rPr lang="en-US" sz="5500" b="1" dirty="0">
                <a:latin typeface="Georgia" panose="02040502050405020303" pitchFamily="18" charset="0"/>
              </a:rPr>
              <a:t>fractal dimension</a:t>
            </a:r>
            <a:r>
              <a:rPr lang="en-US" sz="5500" dirty="0">
                <a:latin typeface="Georgia" panose="02040502050405020303" pitchFamily="18" charset="0"/>
              </a:rPr>
              <a:t>: "coastline approximation" – 1</a:t>
            </a:r>
          </a:p>
          <a:p>
            <a:pPr lvl="1">
              <a:buFont typeface="Arial" panose="020B0604020202020204" pitchFamily="34" charset="0"/>
              <a:buChar char="•"/>
            </a:pPr>
            <a:endParaRPr lang="en-US" dirty="0">
              <a:latin typeface="Georgia" panose="02040502050405020303" pitchFamily="18" charset="0"/>
            </a:endParaRPr>
          </a:p>
          <a:p>
            <a:pPr marL="57150" indent="0">
              <a:buNone/>
            </a:pPr>
            <a:r>
              <a:rPr lang="en-US" dirty="0">
                <a:latin typeface="Georgia" panose="02040502050405020303" pitchFamily="18" charset="0"/>
              </a:rPr>
              <a:t>Data source:</a:t>
            </a:r>
            <a:r>
              <a:rPr lang="en-US" b="0" i="0" dirty="0">
                <a:effectLst/>
                <a:latin typeface="Georgia" panose="02040502050405020303" pitchFamily="18" charset="0"/>
                <a:hlinkClick r:id="rId4"/>
              </a:rPr>
              <a:t> https://archive.ics.uci.edu/dataset/17/breast+cancer+wisconsin+diagnostic</a:t>
            </a:r>
            <a:r>
              <a:rPr lang="en-US" b="0" i="0" dirty="0">
                <a:effectLst/>
                <a:latin typeface="-apple-system"/>
                <a:hlinkClick r:id="rId4"/>
              </a:rPr>
              <a:t>. </a:t>
            </a:r>
            <a:endParaRPr lang="en-US" dirty="0"/>
          </a:p>
        </p:txBody>
      </p:sp>
      <p:sp>
        <p:nvSpPr>
          <p:cNvPr id="4" name="Title 1">
            <a:extLst>
              <a:ext uri="{FF2B5EF4-FFF2-40B4-BE49-F238E27FC236}">
                <a16:creationId xmlns:a16="http://schemas.microsoft.com/office/drawing/2014/main" id="{305CE71B-D289-BE17-AB54-E6F6E11DC29C}"/>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spTree>
    <p:extLst>
      <p:ext uri="{BB962C8B-B14F-4D97-AF65-F5344CB8AC3E}">
        <p14:creationId xmlns:p14="http://schemas.microsoft.com/office/powerpoint/2010/main" val="1716902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2AC74-00A6-1568-9B09-2E8C6417FA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0C8048-6FEF-3E62-4066-518ED622F048}"/>
              </a:ext>
            </a:extLst>
          </p:cNvPr>
          <p:cNvSpPr>
            <a:spLocks noGrp="1"/>
          </p:cNvSpPr>
          <p:nvPr>
            <p:ph type="title"/>
          </p:nvPr>
        </p:nvSpPr>
        <p:spPr/>
        <p:txBody>
          <a:bodyPr/>
          <a:lstStyle/>
          <a:p>
            <a:r>
              <a:rPr lang="en-US" dirty="0"/>
              <a:t>Describe the data </a:t>
            </a:r>
          </a:p>
        </p:txBody>
      </p:sp>
      <p:sp>
        <p:nvSpPr>
          <p:cNvPr id="3" name="Content Placeholder 2">
            <a:extLst>
              <a:ext uri="{FF2B5EF4-FFF2-40B4-BE49-F238E27FC236}">
                <a16:creationId xmlns:a16="http://schemas.microsoft.com/office/drawing/2014/main" id="{4751080F-C205-ABAC-7DB5-A95A832A9F66}"/>
              </a:ext>
            </a:extLst>
          </p:cNvPr>
          <p:cNvSpPr>
            <a:spLocks noGrp="1"/>
          </p:cNvSpPr>
          <p:nvPr>
            <p:ph idx="1"/>
          </p:nvPr>
        </p:nvSpPr>
        <p:spPr>
          <a:xfrm>
            <a:off x="26633" y="1288461"/>
            <a:ext cx="8943975" cy="4525963"/>
          </a:xfrm>
        </p:spPr>
        <p:txBody>
          <a:bodyPr>
            <a:normAutofit/>
          </a:bodyPr>
          <a:lstStyle/>
          <a:p>
            <a:pPr lvl="1"/>
            <a:r>
              <a:rPr lang="en-US" sz="2400" dirty="0">
                <a:latin typeface="Georgia" panose="02040502050405020303" pitchFamily="18" charset="0"/>
              </a:rPr>
              <a:t>Two way to find a widget: </a:t>
            </a:r>
          </a:p>
          <a:p>
            <a:pPr lvl="2">
              <a:buFont typeface="Courier New" panose="02070309020205020404" pitchFamily="49" charset="0"/>
              <a:buChar char="o"/>
            </a:pPr>
            <a:r>
              <a:rPr lang="en-US" sz="1600" dirty="0">
                <a:latin typeface="Georgia" panose="02040502050405020303" pitchFamily="18" charset="0"/>
              </a:rPr>
              <a:t>Drag widget from the widget catalog </a:t>
            </a:r>
          </a:p>
          <a:p>
            <a:pPr lvl="2">
              <a:buFont typeface="Courier New" panose="02070309020205020404" pitchFamily="49" charset="0"/>
              <a:buChar char="o"/>
            </a:pPr>
            <a:r>
              <a:rPr lang="en-US" sz="1600" dirty="0">
                <a:latin typeface="Georgia" panose="02040502050405020303" pitchFamily="18" charset="0"/>
              </a:rPr>
              <a:t>Drag a line from the file widget the widget options will be shown automatically</a:t>
            </a:r>
          </a:p>
          <a:p>
            <a:pPr lvl="1"/>
            <a:r>
              <a:rPr lang="en-US" sz="2400" dirty="0">
                <a:latin typeface="Georgia" panose="02040502050405020303" pitchFamily="18" charset="0"/>
              </a:rPr>
              <a:t>Data table: View the Data</a:t>
            </a:r>
          </a:p>
          <a:p>
            <a:pPr lvl="1"/>
            <a:r>
              <a:rPr lang="en-US" sz="2400" dirty="0">
                <a:latin typeface="Georgia" panose="02040502050405020303" pitchFamily="18" charset="0"/>
              </a:rPr>
              <a:t>Distribution: Plot the histogram</a:t>
            </a:r>
          </a:p>
          <a:p>
            <a:pPr lvl="1"/>
            <a:r>
              <a:rPr lang="en-US" sz="2400" dirty="0">
                <a:latin typeface="Georgia" panose="02040502050405020303" pitchFamily="18" charset="0"/>
              </a:rPr>
              <a:t>Scatter plot: show x by y scatter plot</a:t>
            </a:r>
          </a:p>
          <a:p>
            <a:pPr lvl="1"/>
            <a:r>
              <a:rPr lang="en-US" sz="2400" dirty="0">
                <a:latin typeface="Georgia" panose="02040502050405020303" pitchFamily="18" charset="0"/>
              </a:rPr>
              <a:t>Feature statistics: </a:t>
            </a:r>
            <a:r>
              <a:rPr lang="en-US" sz="2400" b="1" dirty="0">
                <a:latin typeface="Georgia" panose="02040502050405020303" pitchFamily="18" charset="0"/>
              </a:rPr>
              <a:t>Dispersion</a:t>
            </a:r>
            <a:r>
              <a:rPr lang="en-US" sz="2400" dirty="0">
                <a:latin typeface="Georgia" panose="02040502050405020303" pitchFamily="18" charset="0"/>
              </a:rPr>
              <a:t> (Coefficient of variation-CV for numeric data and entropy for categorical data)</a:t>
            </a:r>
          </a:p>
          <a:p>
            <a:pPr lvl="1"/>
            <a:r>
              <a:rPr lang="en-US" sz="2400" dirty="0">
                <a:latin typeface="Georgia" panose="02040502050405020303" pitchFamily="18" charset="0"/>
              </a:rPr>
              <a:t>Other features: box plot, violin plot, line plot, bar plot, heat map and etc. </a:t>
            </a:r>
          </a:p>
        </p:txBody>
      </p:sp>
      <p:sp>
        <p:nvSpPr>
          <p:cNvPr id="4" name="Title 1">
            <a:extLst>
              <a:ext uri="{FF2B5EF4-FFF2-40B4-BE49-F238E27FC236}">
                <a16:creationId xmlns:a16="http://schemas.microsoft.com/office/drawing/2014/main" id="{856B78E5-1C6A-15C2-C10C-B450FAC298F0}"/>
              </a:ext>
            </a:extLst>
          </p:cNvPr>
          <p:cNvSpPr txBox="1">
            <a:spLocks/>
          </p:cNvSpPr>
          <p:nvPr/>
        </p:nvSpPr>
        <p:spPr>
          <a:xfrm>
            <a:off x="609600" y="44503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1" kern="1200">
                <a:solidFill>
                  <a:srgbClr val="3B3C3E"/>
                </a:solidFill>
                <a:latin typeface="Arial"/>
                <a:ea typeface="+mj-ea"/>
                <a:cs typeface="Arial"/>
              </a:defRPr>
            </a:lvl1pPr>
          </a:lstStyle>
          <a:p>
            <a:endParaRPr lang="en-US" dirty="0"/>
          </a:p>
        </p:txBody>
      </p:sp>
      <p:pic>
        <p:nvPicPr>
          <p:cNvPr id="13" name="Picture 12">
            <a:extLst>
              <a:ext uri="{FF2B5EF4-FFF2-40B4-BE49-F238E27FC236}">
                <a16:creationId xmlns:a16="http://schemas.microsoft.com/office/drawing/2014/main" id="{196A8CAC-284F-63DD-6578-ABFE28FAB339}"/>
              </a:ext>
            </a:extLst>
          </p:cNvPr>
          <p:cNvPicPr>
            <a:picLocks noChangeAspect="1"/>
          </p:cNvPicPr>
          <p:nvPr/>
        </p:nvPicPr>
        <p:blipFill>
          <a:blip r:embed="rId3"/>
          <a:stretch>
            <a:fillRect/>
          </a:stretch>
        </p:blipFill>
        <p:spPr>
          <a:xfrm>
            <a:off x="4295590" y="4911637"/>
            <a:ext cx="3280022" cy="1831700"/>
          </a:xfrm>
          <a:prstGeom prst="rect">
            <a:avLst/>
          </a:prstGeom>
        </p:spPr>
      </p:pic>
      <p:sp>
        <p:nvSpPr>
          <p:cNvPr id="5" name="AutoShape 2" descr="Entropy (for data science) Clearly Explained!!! - YouTube">
            <a:extLst>
              <a:ext uri="{FF2B5EF4-FFF2-40B4-BE49-F238E27FC236}">
                <a16:creationId xmlns:a16="http://schemas.microsoft.com/office/drawing/2014/main" id="{2AF2ACBC-8A32-BA9D-7AFC-8C0239AEA638}"/>
              </a:ext>
            </a:extLst>
          </p:cNvPr>
          <p:cNvSpPr>
            <a:spLocks noChangeAspect="1" noChangeArrowheads="1"/>
          </p:cNvSpPr>
          <p:nvPr/>
        </p:nvSpPr>
        <p:spPr bwMode="auto">
          <a:xfrm>
            <a:off x="444623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05E4B3A2-08D4-E9EF-4802-F6BE9BBCAF6F}"/>
              </a:ext>
            </a:extLst>
          </p:cNvPr>
          <p:cNvPicPr>
            <a:picLocks noChangeAspect="1"/>
          </p:cNvPicPr>
          <p:nvPr/>
        </p:nvPicPr>
        <p:blipFill>
          <a:blip r:embed="rId4"/>
          <a:stretch>
            <a:fillRect/>
          </a:stretch>
        </p:blipFill>
        <p:spPr>
          <a:xfrm>
            <a:off x="5708342" y="2458924"/>
            <a:ext cx="3067235" cy="970076"/>
          </a:xfrm>
          <a:prstGeom prst="rect">
            <a:avLst/>
          </a:prstGeom>
        </p:spPr>
      </p:pic>
    </p:spTree>
    <p:extLst>
      <p:ext uri="{BB962C8B-B14F-4D97-AF65-F5344CB8AC3E}">
        <p14:creationId xmlns:p14="http://schemas.microsoft.com/office/powerpoint/2010/main" val="3060877592"/>
      </p:ext>
    </p:extLst>
  </p:cSld>
  <p:clrMapOvr>
    <a:masterClrMapping/>
  </p:clrMapOvr>
</p:sld>
</file>

<file path=ppt/theme/theme1.xml><?xml version="1.0" encoding="utf-8"?>
<a:theme xmlns:a="http://schemas.openxmlformats.org/drawingml/2006/main" name="Title Screen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Meta Inf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Fancy Pictures">
  <a:themeElements>
    <a:clrScheme name="UT Theme 2013-10-16">
      <a:dk1>
        <a:srgbClr val="3D3D3F"/>
      </a:dk1>
      <a:lt1>
        <a:srgbClr val="FFFFFF"/>
      </a:lt1>
      <a:dk2>
        <a:srgbClr val="515151"/>
      </a:dk2>
      <a:lt2>
        <a:srgbClr val="EBE7DA"/>
      </a:lt2>
      <a:accent1>
        <a:srgbClr val="416884"/>
      </a:accent1>
      <a:accent2>
        <a:srgbClr val="60376B"/>
      </a:accent2>
      <a:accent3>
        <a:srgbClr val="F82D31"/>
      </a:accent3>
      <a:accent4>
        <a:srgbClr val="FA6F1C"/>
      </a:accent4>
      <a:accent5>
        <a:srgbClr val="A8BE4A"/>
      </a:accent5>
      <a:accent6>
        <a:srgbClr val="4A8370"/>
      </a:accent6>
      <a:hlink>
        <a:srgbClr val="0D4467"/>
      </a:hlink>
      <a:folHlink>
        <a:srgbClr val="33547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Charts">
  <a:themeElements>
    <a:clrScheme name="UT Theme 2013-10-16">
      <a:dk1>
        <a:srgbClr val="3D3D3F"/>
      </a:dk1>
      <a:lt1>
        <a:srgbClr val="FFFFFF"/>
      </a:lt1>
      <a:dk2>
        <a:srgbClr val="515151"/>
      </a:dk2>
      <a:lt2>
        <a:srgbClr val="EBE7DA"/>
      </a:lt2>
      <a:accent1>
        <a:srgbClr val="416884"/>
      </a:accent1>
      <a:accent2>
        <a:srgbClr val="60376B"/>
      </a:accent2>
      <a:accent3>
        <a:srgbClr val="F82D31"/>
      </a:accent3>
      <a:accent4>
        <a:srgbClr val="FA6F1C"/>
      </a:accent4>
      <a:accent5>
        <a:srgbClr val="A8BE4A"/>
      </a:accent5>
      <a:accent6>
        <a:srgbClr val="4A8370"/>
      </a:accent6>
      <a:hlink>
        <a:srgbClr val="0D4467"/>
      </a:hlink>
      <a:folHlink>
        <a:srgbClr val="33547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25e4e05a-bedf-408f-ba9c-8f932c196b3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6C942A0606148419FB8F177D5B1FD2C" ma:contentTypeVersion="15" ma:contentTypeDescription="Create a new document." ma:contentTypeScope="" ma:versionID="5a6bc6f7e67d57826f392224ab5fa099">
  <xsd:schema xmlns:xsd="http://www.w3.org/2001/XMLSchema" xmlns:xs="http://www.w3.org/2001/XMLSchema" xmlns:p="http://schemas.microsoft.com/office/2006/metadata/properties" xmlns:ns3="25e4e05a-bedf-408f-ba9c-8f932c196b3e" xmlns:ns4="76bcd214-8a2a-447f-8d14-4c101b2ac5ea" targetNamespace="http://schemas.microsoft.com/office/2006/metadata/properties" ma:root="true" ma:fieldsID="bed9e5d26f7d05ded980e7662063313b" ns3:_="" ns4:_="">
    <xsd:import namespace="25e4e05a-bedf-408f-ba9c-8f932c196b3e"/>
    <xsd:import namespace="76bcd214-8a2a-447f-8d14-4c101b2ac5ea"/>
    <xsd:element name="properties">
      <xsd:complexType>
        <xsd:sequence>
          <xsd:element name="documentManagement">
            <xsd:complexType>
              <xsd:all>
                <xsd:element ref="ns3:MediaServiceMetadata" minOccurs="0"/>
                <xsd:element ref="ns3:MediaServiceFastMetadata" minOccurs="0"/>
                <xsd:element ref="ns3:MediaServiceDateTaken" minOccurs="0"/>
                <xsd:element ref="ns4:SharedWithUsers" minOccurs="0"/>
                <xsd:element ref="ns4:SharedWithDetails" minOccurs="0"/>
                <xsd:element ref="ns4:SharingHintHash" minOccurs="0"/>
                <xsd:element ref="ns3:MediaServiceAutoTags" minOccurs="0"/>
                <xsd:element ref="ns3:MediaServiceOCR" minOccurs="0"/>
                <xsd:element ref="ns3:MediaServiceAutoKeyPoints" minOccurs="0"/>
                <xsd:element ref="ns3:MediaServiceKeyPoints" minOccurs="0"/>
                <xsd:element ref="ns3:MediaServiceGenerationTime" minOccurs="0"/>
                <xsd:element ref="ns3:MediaServiceEventHashCode" minOccurs="0"/>
                <xsd:element ref="ns3:MediaLengthInSeconds" minOccurs="0"/>
                <xsd:element ref="ns3:_activity"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e4e05a-bedf-408f-ba9c-8f932c196b3e"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6bcd214-8a2a-447f-8d14-4c101b2ac5ea"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element name="SharingHintHash" ma:index="13" nillable="true" ma:displayName="Sharing Hint Hash" ma:descriptio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6E5126D-AA67-4F05-93D3-33FFCEF363E7}">
  <ds:schemaRefs>
    <ds:schemaRef ds:uri="http://schemas.microsoft.com/sharepoint/v3/contenttype/forms"/>
  </ds:schemaRefs>
</ds:datastoreItem>
</file>

<file path=customXml/itemProps2.xml><?xml version="1.0" encoding="utf-8"?>
<ds:datastoreItem xmlns:ds="http://schemas.openxmlformats.org/officeDocument/2006/customXml" ds:itemID="{2F17B701-1BBA-460A-A626-C4895C28F8D0}">
  <ds:schemaRefs>
    <ds:schemaRef ds:uri="http://purl.org/dc/terms/"/>
    <ds:schemaRef ds:uri="http://purl.org/dc/dcmitype/"/>
    <ds:schemaRef ds:uri="25e4e05a-bedf-408f-ba9c-8f932c196b3e"/>
    <ds:schemaRef ds:uri="76bcd214-8a2a-447f-8d14-4c101b2ac5ea"/>
    <ds:schemaRef ds:uri="http://www.w3.org/XML/1998/namespace"/>
    <ds:schemaRef ds:uri="http://schemas.microsoft.com/office/2006/documentManagement/types"/>
    <ds:schemaRef ds:uri="http://schemas.openxmlformats.org/package/2006/metadata/core-properties"/>
    <ds:schemaRef ds:uri="http://schemas.microsoft.com/office/infopath/2007/PartnerControls"/>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AEF81195-B651-4C3A-8313-B0794962C9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5e4e05a-bedf-408f-ba9c-8f932c196b3e"/>
    <ds:schemaRef ds:uri="76bcd214-8a2a-447f-8d14-4c101b2ac5e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6629</TotalTime>
  <Words>3975</Words>
  <Application>Microsoft Office PowerPoint</Application>
  <PresentationFormat>On-screen Show (4:3)</PresentationFormat>
  <Paragraphs>444</Paragraphs>
  <Slides>51</Slides>
  <Notes>51</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51</vt:i4>
      </vt:variant>
    </vt:vector>
  </HeadingPairs>
  <TitlesOfParts>
    <vt:vector size="63" baseType="lpstr">
      <vt:lpstr>__Source_Sans_3_051996</vt:lpstr>
      <vt:lpstr>-apple-system</vt:lpstr>
      <vt:lpstr>system-ui</vt:lpstr>
      <vt:lpstr>Arial</vt:lpstr>
      <vt:lpstr>Calibri</vt:lpstr>
      <vt:lpstr>Cambria Math</vt:lpstr>
      <vt:lpstr>Courier New</vt:lpstr>
      <vt:lpstr>Georgia</vt:lpstr>
      <vt:lpstr>Title Screens</vt:lpstr>
      <vt:lpstr>Content: Meta Info</vt:lpstr>
      <vt:lpstr>Fancy Pictures</vt:lpstr>
      <vt:lpstr>Charts</vt:lpstr>
      <vt:lpstr>Machine Learning using Orange</vt:lpstr>
      <vt:lpstr>RCS Support</vt:lpstr>
      <vt:lpstr>What is Orange</vt:lpstr>
      <vt:lpstr> Why is Orange? </vt:lpstr>
      <vt:lpstr>User interface</vt:lpstr>
      <vt:lpstr>Import data</vt:lpstr>
      <vt:lpstr>Import data</vt:lpstr>
      <vt:lpstr> Breast Cancer Data </vt:lpstr>
      <vt:lpstr>Describe the data </vt:lpstr>
      <vt:lpstr> Fit a simple ML model </vt:lpstr>
      <vt:lpstr> Preprocess widget  </vt:lpstr>
      <vt:lpstr> Fit ML models </vt:lpstr>
      <vt:lpstr> Fit ML models </vt:lpstr>
      <vt:lpstr> Fit ML models </vt:lpstr>
      <vt:lpstr> Model Evaluation </vt:lpstr>
      <vt:lpstr>Test and Score – Model Evaluation</vt:lpstr>
      <vt:lpstr> Model Evaluation – Confusion Matrix</vt:lpstr>
      <vt:lpstr>Links </vt:lpstr>
      <vt:lpstr> Model Evaluation – Scatter plot  </vt:lpstr>
      <vt:lpstr> Report </vt:lpstr>
      <vt:lpstr> Performance Curve </vt:lpstr>
      <vt:lpstr> Performance Curve </vt:lpstr>
      <vt:lpstr> ML Variable Selection – Rank (1 of 2) </vt:lpstr>
      <vt:lpstr> ML Variable Selection – Rank (2 of 2) </vt:lpstr>
      <vt:lpstr> Principle Component Analysis (1 of 2) </vt:lpstr>
      <vt:lpstr> Principle Component Analysis </vt:lpstr>
      <vt:lpstr> Add-on: Explain </vt:lpstr>
      <vt:lpstr> Feature Importance </vt:lpstr>
      <vt:lpstr> Explain Model </vt:lpstr>
      <vt:lpstr> Hyperparameter Tuning </vt:lpstr>
      <vt:lpstr> What are the hyperparameter tuning techniques? </vt:lpstr>
      <vt:lpstr> Hyperparameter Tuning - Python Script </vt:lpstr>
      <vt:lpstr>Install a Python Package in Orange3</vt:lpstr>
      <vt:lpstr> Hyperparameter Tuning-GridSearch</vt:lpstr>
      <vt:lpstr>Make Predictions Using Scoring Data</vt:lpstr>
      <vt:lpstr> Example 2: Numeric Target  </vt:lpstr>
      <vt:lpstr> Correlations </vt:lpstr>
      <vt:lpstr> Fit a Regression Model </vt:lpstr>
      <vt:lpstr> Fit a Regression Model </vt:lpstr>
      <vt:lpstr> Predict the Scoring Dataset </vt:lpstr>
      <vt:lpstr> Unsurprised Learning </vt:lpstr>
      <vt:lpstr> Clustering Analysis </vt:lpstr>
      <vt:lpstr> Clustering</vt:lpstr>
      <vt:lpstr> Hierarchical Clustering </vt:lpstr>
      <vt:lpstr> View distance: How? </vt:lpstr>
      <vt:lpstr> Dendrogram </vt:lpstr>
      <vt:lpstr> View Clusters-MDS and Box Plot</vt:lpstr>
      <vt:lpstr> K-means Clustering </vt:lpstr>
      <vt:lpstr> View Clusters</vt:lpstr>
      <vt:lpstr> Summary </vt:lpstr>
      <vt:lpstr>Thank You! </vt:lpstr>
    </vt:vector>
  </TitlesOfParts>
  <Company>University of Tennessee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UT PowerPoint Template 2015 ver 1</dc:title>
  <dc:creator>England, Susan Elizabeth</dc:creator>
  <cp:lastModifiedBy>Xiaojuan Zhu</cp:lastModifiedBy>
  <cp:revision>188</cp:revision>
  <dcterms:created xsi:type="dcterms:W3CDTF">2014-12-02T19:58:44Z</dcterms:created>
  <dcterms:modified xsi:type="dcterms:W3CDTF">2024-11-20T22:23:10Z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0x01010016C942A0606148419FB8F177D5B1FD2C</vt:lpwstr>
  </property>
</Properties>
</file>